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32"/>
  </p:notesMasterIdLst>
  <p:sldIdLst>
    <p:sldId id="256" r:id="rId2"/>
    <p:sldId id="257" r:id="rId3"/>
    <p:sldId id="258" r:id="rId4"/>
    <p:sldId id="259" r:id="rId5"/>
    <p:sldId id="260" r:id="rId6"/>
    <p:sldId id="266" r:id="rId7"/>
    <p:sldId id="261" r:id="rId8"/>
    <p:sldId id="262" r:id="rId9"/>
    <p:sldId id="263" r:id="rId10"/>
    <p:sldId id="267" r:id="rId11"/>
    <p:sldId id="268" r:id="rId12"/>
    <p:sldId id="270" r:id="rId13"/>
    <p:sldId id="271" r:id="rId14"/>
    <p:sldId id="272" r:id="rId15"/>
    <p:sldId id="285" r:id="rId16"/>
    <p:sldId id="286" r:id="rId17"/>
    <p:sldId id="287"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69" r:id="rId31"/>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840" autoAdjust="0"/>
  </p:normalViewPr>
  <p:slideViewPr>
    <p:cSldViewPr>
      <p:cViewPr>
        <p:scale>
          <a:sx n="81" d="100"/>
          <a:sy n="81" d="100"/>
        </p:scale>
        <p:origin x="-1056"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848F92-3287-4348-99E3-A72D26D9B684}" type="datetimeFigureOut">
              <a:rPr lang="es-CO" smtClean="0"/>
              <a:t>09/06/2019</a:t>
            </a:fld>
            <a:endParaRPr lang="es-CO"/>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7AD1AA-2166-407E-AF08-8D41703174DE}" type="slidenum">
              <a:rPr lang="es-CO" smtClean="0"/>
              <a:t>‹Nº›</a:t>
            </a:fld>
            <a:endParaRPr lang="es-CO"/>
          </a:p>
        </p:txBody>
      </p:sp>
    </p:spTree>
    <p:extLst>
      <p:ext uri="{BB962C8B-B14F-4D97-AF65-F5344CB8AC3E}">
        <p14:creationId xmlns:p14="http://schemas.microsoft.com/office/powerpoint/2010/main" val="1812071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3B7AD1AA-2166-407E-AF08-8D41703174DE}" type="slidenum">
              <a:rPr lang="es-CO" smtClean="0"/>
              <a:t>1</a:t>
            </a:fld>
            <a:endParaRPr lang="es-CO"/>
          </a:p>
        </p:txBody>
      </p:sp>
    </p:spTree>
    <p:extLst>
      <p:ext uri="{BB962C8B-B14F-4D97-AF65-F5344CB8AC3E}">
        <p14:creationId xmlns:p14="http://schemas.microsoft.com/office/powerpoint/2010/main" val="2375454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D0B86B69-22FC-4748-9155-F40921B5D31C}" type="datetimeFigureOut">
              <a:rPr lang="es-CO" smtClean="0"/>
              <a:t>09/06/2019</a:t>
            </a:fld>
            <a:endParaRPr lang="es-CO"/>
          </a:p>
        </p:txBody>
      </p:sp>
      <p:sp>
        <p:nvSpPr>
          <p:cNvPr id="5" name="Footer Placeholder 4"/>
          <p:cNvSpPr>
            <a:spLocks noGrp="1"/>
          </p:cNvSpPr>
          <p:nvPr>
            <p:ph type="ftr" sz="quarter" idx="11"/>
          </p:nvPr>
        </p:nvSpPr>
        <p:spPr>
          <a:xfrm>
            <a:off x="2396319" y="329308"/>
            <a:ext cx="3086292" cy="309201"/>
          </a:xfrm>
        </p:spPr>
        <p:txBody>
          <a:bodyPr/>
          <a:lstStyle/>
          <a:p>
            <a:endParaRPr lang="es-CO"/>
          </a:p>
        </p:txBody>
      </p:sp>
      <p:sp>
        <p:nvSpPr>
          <p:cNvPr id="6" name="Slide Number Placeholder 5"/>
          <p:cNvSpPr>
            <a:spLocks noGrp="1"/>
          </p:cNvSpPr>
          <p:nvPr>
            <p:ph type="sldNum" sz="quarter" idx="12"/>
          </p:nvPr>
        </p:nvSpPr>
        <p:spPr>
          <a:xfrm>
            <a:off x="1434703" y="798973"/>
            <a:ext cx="802005" cy="503578"/>
          </a:xfrm>
        </p:spPr>
        <p:txBody>
          <a:bodyPr/>
          <a:lstStyle/>
          <a:p>
            <a:fld id="{15ACE9FD-2594-43AF-977B-38490C9CEBE4}" type="slidenum">
              <a:rPr lang="es-CO" smtClean="0"/>
              <a:t>‹Nº›</a:t>
            </a:fld>
            <a:endParaRPr lang="es-CO"/>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195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0B86B69-22FC-4748-9155-F40921B5D31C}" type="datetimeFigureOut">
              <a:rPr lang="es-CO" smtClean="0"/>
              <a:t>09/06/2019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5ACE9FD-2594-43AF-977B-38490C9CEBE4}" type="slidenum">
              <a:rPr lang="es-CO" smtClean="0"/>
              <a:t>‹Nº›</a:t>
            </a:fld>
            <a:endParaRPr lang="es-CO"/>
          </a:p>
        </p:txBody>
      </p:sp>
    </p:spTree>
    <p:extLst>
      <p:ext uri="{BB962C8B-B14F-4D97-AF65-F5344CB8AC3E}">
        <p14:creationId xmlns:p14="http://schemas.microsoft.com/office/powerpoint/2010/main" val="2923906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0B86B69-22FC-4748-9155-F40921B5D31C}" type="datetimeFigureOut">
              <a:rPr lang="es-CO" smtClean="0"/>
              <a:t>09/06/2019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5ACE9FD-2594-43AF-977B-38490C9CEBE4}" type="slidenum">
              <a:rPr lang="es-CO" smtClean="0"/>
              <a:t>‹Nº›</a:t>
            </a:fld>
            <a:endParaRPr lang="es-CO"/>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78618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0B86B69-22FC-4748-9155-F40921B5D31C}" type="datetimeFigureOut">
              <a:rPr lang="es-CO" smtClean="0"/>
              <a:t>09/06/2019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5ACE9FD-2594-43AF-977B-38490C9CEBE4}" type="slidenum">
              <a:rPr lang="es-CO" smtClean="0"/>
              <a:t>‹Nº›</a:t>
            </a:fld>
            <a:endParaRPr lang="es-CO"/>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2155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D0B86B69-22FC-4748-9155-F40921B5D31C}" type="datetimeFigureOut">
              <a:rPr lang="es-CO" smtClean="0"/>
              <a:t>09/06/2019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15ACE9FD-2594-43AF-977B-38490C9CEBE4}" type="slidenum">
              <a:rPr lang="es-CO" smtClean="0"/>
              <a:t>‹Nº›</a:t>
            </a:fld>
            <a:endParaRPr lang="es-CO"/>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0763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D0B86B69-22FC-4748-9155-F40921B5D31C}" type="datetimeFigureOut">
              <a:rPr lang="es-CO" smtClean="0"/>
              <a:t>09/06/2019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5ACE9FD-2594-43AF-977B-38490C9CEBE4}" type="slidenum">
              <a:rPr lang="es-CO" smtClean="0"/>
              <a:t>‹Nº›</a:t>
            </a:fld>
            <a:endParaRPr lang="es-CO"/>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64296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Editar el estilo de texto del patrón</a:t>
            </a:r>
          </a:p>
        </p:txBody>
      </p:sp>
      <p:sp>
        <p:nvSpPr>
          <p:cNvPr id="4" name="Content Placeholder 3"/>
          <p:cNvSpPr>
            <a:spLocks noGrp="1"/>
          </p:cNvSpPr>
          <p:nvPr>
            <p:ph sz="half" idx="2"/>
          </p:nvPr>
        </p:nvSpPr>
        <p:spPr>
          <a:xfrm>
            <a:off x="1443491" y="2824270"/>
            <a:ext cx="3125766" cy="2644457"/>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Editar el estilo de texto del patrón</a:t>
            </a:r>
          </a:p>
        </p:txBody>
      </p:sp>
      <p:sp>
        <p:nvSpPr>
          <p:cNvPr id="6" name="Content Placeholder 5"/>
          <p:cNvSpPr>
            <a:spLocks noGrp="1"/>
          </p:cNvSpPr>
          <p:nvPr>
            <p:ph sz="quarter" idx="4"/>
          </p:nvPr>
        </p:nvSpPr>
        <p:spPr>
          <a:xfrm>
            <a:off x="4889182" y="2821491"/>
            <a:ext cx="3125652" cy="263737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0B86B69-22FC-4748-9155-F40921B5D31C}" type="datetimeFigureOut">
              <a:rPr lang="es-CO" smtClean="0"/>
              <a:t>09/06/2019</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15ACE9FD-2594-43AF-977B-38490C9CEBE4}" type="slidenum">
              <a:rPr lang="es-CO" smtClean="0"/>
              <a:t>‹Nº›</a:t>
            </a:fld>
            <a:endParaRPr lang="es-CO"/>
          </a:p>
        </p:txBody>
      </p:sp>
    </p:spTree>
    <p:extLst>
      <p:ext uri="{BB962C8B-B14F-4D97-AF65-F5344CB8AC3E}">
        <p14:creationId xmlns:p14="http://schemas.microsoft.com/office/powerpoint/2010/main" val="3570543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D0B86B69-22FC-4748-9155-F40921B5D31C}" type="datetimeFigureOut">
              <a:rPr lang="es-CO" smtClean="0"/>
              <a:t>09/06/2019</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15ACE9FD-2594-43AF-977B-38490C9CEBE4}" type="slidenum">
              <a:rPr lang="es-CO" smtClean="0"/>
              <a:t>‹Nº›</a:t>
            </a:fld>
            <a:endParaRPr lang="es-CO"/>
          </a:p>
        </p:txBody>
      </p:sp>
    </p:spTree>
    <p:extLst>
      <p:ext uri="{BB962C8B-B14F-4D97-AF65-F5344CB8AC3E}">
        <p14:creationId xmlns:p14="http://schemas.microsoft.com/office/powerpoint/2010/main" val="2501189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B86B69-22FC-4748-9155-F40921B5D31C}" type="datetimeFigureOut">
              <a:rPr lang="es-CO" smtClean="0"/>
              <a:t>09/06/2019</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15ACE9FD-2594-43AF-977B-38490C9CEBE4}" type="slidenum">
              <a:rPr lang="es-CO" smtClean="0"/>
              <a:t>‹Nº›</a:t>
            </a:fld>
            <a:endParaRPr lang="es-CO"/>
          </a:p>
        </p:txBody>
      </p:sp>
    </p:spTree>
    <p:extLst>
      <p:ext uri="{BB962C8B-B14F-4D97-AF65-F5344CB8AC3E}">
        <p14:creationId xmlns:p14="http://schemas.microsoft.com/office/powerpoint/2010/main" val="58662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D0B86B69-22FC-4748-9155-F40921B5D31C}" type="datetimeFigureOut">
              <a:rPr lang="es-CO" smtClean="0"/>
              <a:t>09/06/2019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15ACE9FD-2594-43AF-977B-38490C9CEBE4}" type="slidenum">
              <a:rPr lang="es-CO" smtClean="0"/>
              <a:t>‹Nº›</a:t>
            </a:fld>
            <a:endParaRPr lang="es-CO"/>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6566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Editar el estilo de texto del patrón</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D0B86B69-22FC-4748-9155-F40921B5D31C}" type="datetimeFigureOut">
              <a:rPr lang="es-CO" smtClean="0"/>
              <a:t>09/06/2019</a:t>
            </a:fld>
            <a:endParaRPr lang="es-CO"/>
          </a:p>
        </p:txBody>
      </p:sp>
      <p:sp>
        <p:nvSpPr>
          <p:cNvPr id="6" name="Footer Placeholder 5"/>
          <p:cNvSpPr>
            <a:spLocks noGrp="1"/>
          </p:cNvSpPr>
          <p:nvPr>
            <p:ph type="ftr" sz="quarter" idx="11"/>
          </p:nvPr>
        </p:nvSpPr>
        <p:spPr>
          <a:xfrm>
            <a:off x="1437530" y="318641"/>
            <a:ext cx="3251553" cy="320931"/>
          </a:xfrm>
        </p:spPr>
        <p:txBody>
          <a:bodyPr/>
          <a:lstStyle/>
          <a:p>
            <a:endParaRPr lang="es-CO"/>
          </a:p>
        </p:txBody>
      </p:sp>
      <p:sp>
        <p:nvSpPr>
          <p:cNvPr id="7" name="Slide Number Placeholder 6"/>
          <p:cNvSpPr>
            <a:spLocks noGrp="1"/>
          </p:cNvSpPr>
          <p:nvPr>
            <p:ph type="sldNum" sz="quarter" idx="12"/>
          </p:nvPr>
        </p:nvSpPr>
        <p:spPr/>
        <p:txBody>
          <a:bodyPr/>
          <a:lstStyle/>
          <a:p>
            <a:fld id="{15ACE9FD-2594-43AF-977B-38490C9CEBE4}" type="slidenum">
              <a:rPr lang="es-CO" smtClean="0"/>
              <a:t>‹Nº›</a:t>
            </a:fld>
            <a:endParaRPr lang="es-CO"/>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89310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0B86B69-22FC-4748-9155-F40921B5D31C}" type="datetimeFigureOut">
              <a:rPr lang="es-CO" smtClean="0"/>
              <a:t>09/06/2019</a:t>
            </a:fld>
            <a:endParaRPr lang="es-CO"/>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15ACE9FD-2594-43AF-977B-38490C9CEBE4}" type="slidenum">
              <a:rPr lang="es-CO" smtClean="0"/>
              <a:t>‹Nº›</a:t>
            </a:fld>
            <a:endParaRPr lang="es-CO"/>
          </a:p>
        </p:txBody>
      </p:sp>
    </p:spTree>
    <p:extLst>
      <p:ext uri="{BB962C8B-B14F-4D97-AF65-F5344CB8AC3E}">
        <p14:creationId xmlns:p14="http://schemas.microsoft.com/office/powerpoint/2010/main" val="97317304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microsoft.com/office/2007/relationships/hdphoto" Target="../media/hdphoto12.wdp"/></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microsoft.com/office/2007/relationships/hdphoto" Target="../media/hdphoto13.wdp"/></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14.wdp"/></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15.wdp"/><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microsoft.com/office/2007/relationships/hdphoto" Target="../media/hdphoto16.wdp"/></Relationships>
</file>

<file path=ppt/slides/_rels/slide15.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microsoft.com/office/2007/relationships/hdphoto" Target="../media/hdphoto19.wdp"/></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microsoft.com/office/2007/relationships/hdphoto" Target="../media/hdphoto20.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1.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1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71600" y="116632"/>
            <a:ext cx="7416824" cy="5688632"/>
          </a:xfrm>
        </p:spPr>
        <p:txBody>
          <a:bodyPr>
            <a:normAutofit/>
          </a:bodyPr>
          <a:lstStyle/>
          <a:p>
            <a:pPr algn="ctr"/>
            <a:r>
              <a:rPr lang="es-CO" sz="2200" dirty="0" smtClean="0">
                <a:solidFill>
                  <a:schemeClr val="tx1"/>
                </a:solidFill>
              </a:rPr>
              <a:t>ADSI</a:t>
            </a:r>
            <a:br>
              <a:rPr lang="es-CO" sz="2200" dirty="0" smtClean="0">
                <a:solidFill>
                  <a:schemeClr val="tx1"/>
                </a:solidFill>
              </a:rPr>
            </a:br>
            <a:r>
              <a:rPr lang="es-CO" sz="2200" dirty="0">
                <a:solidFill>
                  <a:schemeClr val="tx1"/>
                </a:solidFill>
              </a:rPr>
              <a:t/>
            </a:r>
            <a:br>
              <a:rPr lang="es-CO" sz="2200" dirty="0">
                <a:solidFill>
                  <a:schemeClr val="tx1"/>
                </a:solidFill>
              </a:rPr>
            </a:br>
            <a:r>
              <a:rPr lang="es-CO" sz="2200" dirty="0" smtClean="0">
                <a:solidFill>
                  <a:schemeClr val="tx1"/>
                </a:solidFill>
              </a:rPr>
              <a:t/>
            </a:r>
            <a:br>
              <a:rPr lang="es-CO" sz="2200" dirty="0" smtClean="0">
                <a:solidFill>
                  <a:schemeClr val="tx1"/>
                </a:solidFill>
              </a:rPr>
            </a:br>
            <a:r>
              <a:rPr lang="es-CO" sz="2200" dirty="0" smtClean="0">
                <a:solidFill>
                  <a:schemeClr val="tx1"/>
                </a:solidFill>
              </a:rPr>
              <a:t/>
            </a:r>
            <a:br>
              <a:rPr lang="es-CO" sz="2200" dirty="0" smtClean="0">
                <a:solidFill>
                  <a:schemeClr val="tx1"/>
                </a:solidFill>
              </a:rPr>
            </a:br>
            <a:r>
              <a:rPr lang="es-CO" sz="2200" dirty="0" smtClean="0">
                <a:solidFill>
                  <a:schemeClr val="tx1"/>
                </a:solidFill>
              </a:rPr>
              <a:t>Haiber </a:t>
            </a:r>
            <a:r>
              <a:rPr lang="es-CO" sz="2200" dirty="0" smtClean="0">
                <a:solidFill>
                  <a:schemeClr val="tx1"/>
                </a:solidFill>
              </a:rPr>
              <a:t>Ávila </a:t>
            </a:r>
            <a:br>
              <a:rPr lang="es-CO" sz="2200" dirty="0" smtClean="0">
                <a:solidFill>
                  <a:schemeClr val="tx1"/>
                </a:solidFill>
              </a:rPr>
            </a:br>
            <a:r>
              <a:rPr lang="es-CO" sz="2200" dirty="0" smtClean="0">
                <a:solidFill>
                  <a:schemeClr val="tx1"/>
                </a:solidFill>
              </a:rPr>
              <a:t>Felipe Sotomayor</a:t>
            </a:r>
            <a:r>
              <a:rPr lang="es-CO" dirty="0" smtClean="0">
                <a:solidFill>
                  <a:schemeClr val="tx1"/>
                </a:solidFill>
              </a:rPr>
              <a:t/>
            </a:r>
            <a:br>
              <a:rPr lang="es-CO" dirty="0" smtClean="0">
                <a:solidFill>
                  <a:schemeClr val="tx1"/>
                </a:solidFill>
              </a:rPr>
            </a:br>
            <a:r>
              <a:rPr lang="es-CO" dirty="0" smtClean="0">
                <a:solidFill>
                  <a:schemeClr val="tx1"/>
                </a:solidFill>
              </a:rPr>
              <a:t/>
            </a:r>
            <a:br>
              <a:rPr lang="es-CO" dirty="0" smtClean="0">
                <a:solidFill>
                  <a:schemeClr val="tx1"/>
                </a:solidFill>
              </a:rPr>
            </a:br>
            <a:r>
              <a:rPr lang="es-CO" dirty="0" smtClean="0">
                <a:solidFill>
                  <a:schemeClr val="tx1"/>
                </a:solidFill>
              </a:rPr>
              <a:t/>
            </a:r>
            <a:br>
              <a:rPr lang="es-CO" dirty="0" smtClean="0">
                <a:solidFill>
                  <a:schemeClr val="tx1"/>
                </a:solidFill>
              </a:rPr>
            </a:br>
            <a:r>
              <a:rPr lang="es-CO" sz="2200" dirty="0" smtClean="0">
                <a:solidFill>
                  <a:schemeClr val="tx1"/>
                </a:solidFill>
              </a:rPr>
              <a:t>Tema </a:t>
            </a:r>
            <a:br>
              <a:rPr lang="es-CO" sz="2200" dirty="0" smtClean="0">
                <a:solidFill>
                  <a:schemeClr val="tx1"/>
                </a:solidFill>
              </a:rPr>
            </a:br>
            <a:r>
              <a:rPr lang="es-CO" sz="2200" dirty="0" smtClean="0">
                <a:solidFill>
                  <a:schemeClr val="tx1"/>
                </a:solidFill>
              </a:rPr>
              <a:t>proyector formativo </a:t>
            </a:r>
            <a:br>
              <a:rPr lang="es-CO" sz="2200" dirty="0" smtClean="0">
                <a:solidFill>
                  <a:schemeClr val="tx1"/>
                </a:solidFill>
              </a:rPr>
            </a:br>
            <a:r>
              <a:rPr lang="es-CO" sz="2200" dirty="0" smtClean="0">
                <a:solidFill>
                  <a:schemeClr val="tx1"/>
                </a:solidFill>
              </a:rPr>
              <a:t/>
            </a:r>
            <a:br>
              <a:rPr lang="es-CO" sz="2200" dirty="0" smtClean="0">
                <a:solidFill>
                  <a:schemeClr val="tx1"/>
                </a:solidFill>
              </a:rPr>
            </a:br>
            <a:r>
              <a:rPr lang="es-CO" sz="2200" dirty="0" smtClean="0">
                <a:solidFill>
                  <a:schemeClr val="tx1"/>
                </a:solidFill>
              </a:rPr>
              <a:t/>
            </a:r>
            <a:br>
              <a:rPr lang="es-CO" sz="2200" dirty="0" smtClean="0">
                <a:solidFill>
                  <a:schemeClr val="tx1"/>
                </a:solidFill>
              </a:rPr>
            </a:br>
            <a:r>
              <a:rPr lang="es-CO" sz="2200" dirty="0" smtClean="0">
                <a:solidFill>
                  <a:schemeClr val="tx1"/>
                </a:solidFill>
              </a:rPr>
              <a:t>sede Colombia </a:t>
            </a:r>
            <a:r>
              <a:rPr lang="es-CO" sz="2200" dirty="0" smtClean="0">
                <a:solidFill>
                  <a:schemeClr val="tx1"/>
                </a:solidFill>
              </a:rPr>
              <a:t/>
            </a:r>
            <a:br>
              <a:rPr lang="es-CO" sz="2200" dirty="0" smtClean="0">
                <a:solidFill>
                  <a:schemeClr val="tx1"/>
                </a:solidFill>
              </a:rPr>
            </a:br>
            <a:r>
              <a:rPr lang="es-CO" sz="2200" dirty="0" smtClean="0">
                <a:solidFill>
                  <a:schemeClr val="tx1"/>
                </a:solidFill>
              </a:rPr>
              <a:t>(</a:t>
            </a:r>
            <a:r>
              <a:rPr lang="es-CO" sz="2200" dirty="0" smtClean="0">
                <a:solidFill>
                  <a:schemeClr val="tx1"/>
                </a:solidFill>
              </a:rPr>
              <a:t>Sena) </a:t>
            </a:r>
            <a:endParaRPr lang="es-CO" sz="2200" dirty="0"/>
          </a:p>
        </p:txBody>
      </p:sp>
    </p:spTree>
    <p:extLst>
      <p:ext uri="{BB962C8B-B14F-4D97-AF65-F5344CB8AC3E}">
        <p14:creationId xmlns:p14="http://schemas.microsoft.com/office/powerpoint/2010/main" val="1031422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89001" y="1052736"/>
            <a:ext cx="8097061" cy="608256"/>
          </a:xfrm>
        </p:spPr>
        <p:txBody>
          <a:bodyPr>
            <a:normAutofit fontScale="90000"/>
          </a:bodyPr>
          <a:lstStyle/>
          <a:p>
            <a:r>
              <a:rPr lang="es-CO" sz="2900" dirty="0"/>
              <a:t>Técnicas de recolección de información</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2518" y="1988840"/>
            <a:ext cx="4122390" cy="3301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descr="Imagen relacionada"/>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559" b="99265" l="0" r="50712">
                        <a14:foregroundMark x1="21937" y1="46324" x2="25641" y2="65074"/>
                        <a14:foregroundMark x1="25926" y1="45588" x2="41880" y2="47794"/>
                        <a14:foregroundMark x1="33903" y1="47794" x2="31624" y2="48162"/>
                        <a14:foregroundMark x1="25926" y1="55147" x2="25926" y2="55147"/>
                        <a14:foregroundMark x1="26496" y1="63971" x2="26496" y2="63971"/>
                        <a14:foregroundMark x1="23932" y1="22059" x2="23932" y2="23529"/>
                        <a14:foregroundMark x1="23932" y1="28676" x2="23932" y2="28676"/>
                        <a14:foregroundMark x1="11966" y1="37868" x2="11966" y2="37868"/>
                        <a14:foregroundMark x1="13390" y1="86029" x2="13390" y2="86029"/>
                        <a14:foregroundMark x1="19373" y1="80515" x2="19373" y2="80515"/>
                        <a14:foregroundMark x1="38462" y1="78676" x2="38462" y2="78676"/>
                        <a14:foregroundMark x1="39031" y1="88603" x2="39031" y2="88603"/>
                      </a14:backgroundRemoval>
                    </a14:imgEffect>
                  </a14:imgLayer>
                </a14:imgProps>
              </a:ext>
              <a:ext uri="{28A0092B-C50C-407E-A947-70E740481C1C}">
                <a14:useLocalDpi xmlns:a14="http://schemas.microsoft.com/office/drawing/2010/main" val="0"/>
              </a:ext>
            </a:extLst>
          </a:blip>
          <a:srcRect/>
          <a:stretch>
            <a:fillRect/>
          </a:stretch>
        </p:blipFill>
        <p:spPr bwMode="auto">
          <a:xfrm>
            <a:off x="107504" y="2586463"/>
            <a:ext cx="4830028" cy="374292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n relacionada"/>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9559" b="100000" l="49288" r="100000">
                        <a14:foregroundMark x1="78348" y1="30515" x2="78348" y2="30515"/>
                        <a14:foregroundMark x1="95726" y1="41176" x2="95726" y2="41176"/>
                        <a14:foregroundMark x1="86610" y1="83088" x2="86610" y2="83088"/>
                        <a14:foregroundMark x1="82051" y1="80147" x2="82051" y2="80147"/>
                        <a14:foregroundMark x1="62393" y1="79412" x2="62393" y2="79412"/>
                        <a14:foregroundMark x1="61254" y1="84191" x2="61254" y2="84191"/>
                      </a14:backgroundRemoval>
                    </a14:imgEffect>
                  </a14:imgLayer>
                </a14:imgProps>
              </a:ext>
              <a:ext uri="{28A0092B-C50C-407E-A947-70E740481C1C}">
                <a14:useLocalDpi xmlns:a14="http://schemas.microsoft.com/office/drawing/2010/main" val="0"/>
              </a:ext>
            </a:extLst>
          </a:blip>
          <a:srcRect/>
          <a:stretch>
            <a:fillRect/>
          </a:stretch>
        </p:blipFill>
        <p:spPr bwMode="auto">
          <a:xfrm>
            <a:off x="4139952" y="2557010"/>
            <a:ext cx="4830028" cy="3742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241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191665" y="1196752"/>
            <a:ext cx="5192717" cy="504056"/>
          </a:xfrm>
        </p:spPr>
        <p:txBody>
          <a:bodyPr>
            <a:noAutofit/>
          </a:bodyPr>
          <a:lstStyle/>
          <a:p>
            <a:r>
              <a:rPr lang="es-CO" sz="2600" dirty="0"/>
              <a:t>variables de negociación </a:t>
            </a:r>
            <a:endParaRPr lang="es-CO" sz="2600" dirty="0"/>
          </a:p>
        </p:txBody>
      </p:sp>
      <p:pic>
        <p:nvPicPr>
          <p:cNvPr id="7171" name="Picture 3" descr="C:\Users\ACER\Desktop\ADSI\PIMER TRIMESTRE\CONCEPTOS\PROYECTOR FORMATIVO PRIMER TRIMESTRE\V 1.3\imagenes\variables de negociac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048199"/>
            <a:ext cx="3096344" cy="398722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5" descr="Resultado de imagen para VARIABLES DE NEGOCIOS animad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5" name="AutoShape 7" descr="Resultado de imagen para VARIABLES DE NEGOCIOS animada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6" name="AutoShape 9" descr="Resultado de imagen para VARIABLES DE NEGOCIOS animada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7179" name="Picture 11" descr="Imagen relacionada"/>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62" b="95385" l="4308" r="96154">
                        <a14:foregroundMark x1="48846" y1="34231" x2="48846" y2="34231"/>
                        <a14:foregroundMark x1="53846" y1="32692" x2="53846" y2="32692"/>
                        <a14:foregroundMark x1="53615" y1="32231" x2="53615" y2="32231"/>
                        <a14:foregroundMark x1="53615" y1="32231" x2="53615" y2="32231"/>
                        <a14:foregroundMark x1="53154" y1="34231" x2="52923" y2="36615"/>
                        <a14:foregroundMark x1="52538" y1="36615" x2="52538" y2="33538"/>
                        <a14:foregroundMark x1="49462" y1="32000" x2="49077" y2="37692"/>
                        <a14:foregroundMark x1="52538" y1="31615" x2="51846" y2="31615"/>
                        <a14:foregroundMark x1="53385" y1="32000" x2="53385" y2="32000"/>
                        <a14:foregroundMark x1="53615" y1="31846" x2="53846" y2="34846"/>
                        <a14:foregroundMark x1="25385" y1="22462" x2="28462" y2="26385"/>
                      </a14:backgroundRemoval>
                    </a14:imgEffect>
                  </a14:imgLayer>
                </a14:imgProps>
              </a:ext>
              <a:ext uri="{28A0092B-C50C-407E-A947-70E740481C1C}">
                <a14:useLocalDpi xmlns:a14="http://schemas.microsoft.com/office/drawing/2010/main" val="0"/>
              </a:ext>
            </a:extLst>
          </a:blip>
          <a:srcRect/>
          <a:stretch>
            <a:fillRect/>
          </a:stretch>
        </p:blipFill>
        <p:spPr bwMode="auto">
          <a:xfrm>
            <a:off x="4960350" y="2708920"/>
            <a:ext cx="3744416" cy="37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68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86791" y="1052736"/>
            <a:ext cx="8568953" cy="680264"/>
          </a:xfrm>
        </p:spPr>
        <p:txBody>
          <a:bodyPr>
            <a:normAutofit fontScale="90000"/>
          </a:bodyPr>
          <a:lstStyle/>
          <a:p>
            <a:r>
              <a:rPr lang="es-CO" sz="2900" dirty="0"/>
              <a:t>Proceso de análisis de interpretación de datos</a:t>
            </a:r>
            <a:r>
              <a:rPr lang="es-CO" dirty="0"/>
              <a:t/>
            </a:r>
            <a:br>
              <a:rPr lang="es-CO" dirty="0"/>
            </a:br>
            <a:endParaRPr lang="es-CO"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2060848"/>
            <a:ext cx="3168352" cy="3926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descr="Imagen relacionada"/>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4524" b="75000" l="66454" r="80671">
                        <a14:foregroundMark x1="71885" y1="68333" x2="72204" y2="57381"/>
                        <a14:foregroundMark x1="73482" y1="66905" x2="73323" y2="59524"/>
                      </a14:backgroundRemoval>
                    </a14:imgEffect>
                  </a14:imgLayer>
                </a14:imgProps>
              </a:ext>
              <a:ext uri="{28A0092B-C50C-407E-A947-70E740481C1C}">
                <a14:useLocalDpi xmlns:a14="http://schemas.microsoft.com/office/drawing/2010/main" val="0"/>
              </a:ext>
            </a:extLst>
          </a:blip>
          <a:srcRect l="64516" t="33298" r="17742" b="25384"/>
          <a:stretch/>
        </p:blipFill>
        <p:spPr bwMode="auto">
          <a:xfrm>
            <a:off x="6729046" y="2192215"/>
            <a:ext cx="1057888" cy="165295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n relacionada"/>
          <p:cNvPicPr>
            <a:picLocks noChangeAspect="1" noChangeArrowheads="1"/>
          </p:cNvPicPr>
          <p:nvPr/>
        </p:nvPicPr>
        <p:blipFill rotWithShape="1">
          <a:blip r:embed="rId5">
            <a:extLst>
              <a:ext uri="{BEBA8EAE-BF5A-486C-A8C5-ECC9F3942E4B}">
                <a14:imgProps xmlns:a14="http://schemas.microsoft.com/office/drawing/2010/main">
                  <a14:imgLayer r:embed="rId4">
                    <a14:imgEffect>
                      <a14:backgroundRemoval t="72619" b="98571" l="66454" r="95367"/>
                    </a14:imgEffect>
                  </a14:imgLayer>
                </a14:imgProps>
              </a:ext>
              <a:ext uri="{28A0092B-C50C-407E-A947-70E740481C1C}">
                <a14:useLocalDpi xmlns:a14="http://schemas.microsoft.com/office/drawing/2010/main" val="0"/>
              </a:ext>
            </a:extLst>
          </a:blip>
          <a:srcRect l="64398" t="70835" r="4551" b="182"/>
          <a:stretch/>
        </p:blipFill>
        <p:spPr bwMode="auto">
          <a:xfrm>
            <a:off x="1030729" y="2056408"/>
            <a:ext cx="1851443" cy="115947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n relacionada"/>
          <p:cNvPicPr>
            <a:picLocks noChangeAspect="1" noChangeArrowheads="1"/>
          </p:cNvPicPr>
          <p:nvPr/>
        </p:nvPicPr>
        <p:blipFill rotWithShape="1">
          <a:blip r:embed="rId6">
            <a:extLst>
              <a:ext uri="{BEBA8EAE-BF5A-486C-A8C5-ECC9F3942E4B}">
                <a14:imgProps xmlns:a14="http://schemas.microsoft.com/office/drawing/2010/main">
                  <a14:imgLayer r:embed="rId4">
                    <a14:imgEffect>
                      <a14:backgroundRemoval t="10000" b="90000" l="3994" r="49201">
                        <a14:foregroundMark x1="35783" y1="36667" x2="46326" y2="36429"/>
                        <a14:foregroundMark x1="46326" y1="36667" x2="46645" y2="66905"/>
                        <a14:foregroundMark x1="46645" y1="68095" x2="35623" y2="68095"/>
                        <a14:foregroundMark x1="35623" y1="68333" x2="35623" y2="36190"/>
                        <a14:foregroundMark x1="37859" y1="41429" x2="44089" y2="58571"/>
                        <a14:foregroundMark x1="38179" y1="62143" x2="43930" y2="37619"/>
                        <a14:foregroundMark x1="38339" y1="40476" x2="44249" y2="41190"/>
                      </a14:backgroundRemoval>
                    </a14:imgEffect>
                  </a14:imgLayer>
                </a14:imgProps>
              </a:ext>
              <a:ext uri="{28A0092B-C50C-407E-A947-70E740481C1C}">
                <a14:useLocalDpi xmlns:a14="http://schemas.microsoft.com/office/drawing/2010/main" val="0"/>
              </a:ext>
            </a:extLst>
          </a:blip>
          <a:srcRect t="31449" r="50000" b="32414"/>
          <a:stretch/>
        </p:blipFill>
        <p:spPr bwMode="auto">
          <a:xfrm>
            <a:off x="386791" y="5264244"/>
            <a:ext cx="2981325" cy="1445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849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775030" y="1052736"/>
            <a:ext cx="4680519" cy="648072"/>
          </a:xfrm>
        </p:spPr>
        <p:txBody>
          <a:bodyPr>
            <a:normAutofit/>
          </a:bodyPr>
          <a:lstStyle/>
          <a:p>
            <a:r>
              <a:rPr lang="es-CO" sz="2600" dirty="0"/>
              <a:t>Variables de </a:t>
            </a:r>
            <a:r>
              <a:rPr lang="es-CO" sz="2600" dirty="0" smtClean="0"/>
              <a:t>decisión</a:t>
            </a:r>
            <a:endParaRPr lang="es-CO" sz="2600"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179512" y="2060848"/>
            <a:ext cx="2952328" cy="2018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5364088" y="1937741"/>
            <a:ext cx="3131815" cy="214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4293096"/>
            <a:ext cx="3168352" cy="1975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Resultado de imagen para VARIABLES DE NEGOCIOS animadas"/>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586" b="28809" l="70405" r="93666"/>
                    </a14:imgEffect>
                  </a14:imgLayer>
                </a14:imgProps>
              </a:ext>
              <a:ext uri="{28A0092B-C50C-407E-A947-70E740481C1C}">
                <a14:useLocalDpi xmlns:a14="http://schemas.microsoft.com/office/drawing/2010/main" val="0"/>
              </a:ext>
            </a:extLst>
          </a:blip>
          <a:srcRect l="66662" t="1838"/>
          <a:stretch/>
        </p:blipFill>
        <p:spPr bwMode="auto">
          <a:xfrm>
            <a:off x="6435968" y="4509120"/>
            <a:ext cx="2384503" cy="74656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VARIABLES DE NEGOCIOS animadas"/>
          <p:cNvPicPr>
            <a:picLocks noChangeAspect="1" noChangeArrowheads="1"/>
          </p:cNvPicPr>
          <p:nvPr/>
        </p:nvPicPr>
        <p:blipFill rotWithShape="1">
          <a:blip r:embed="rId6">
            <a:extLst>
              <a:ext uri="{BEBA8EAE-BF5A-486C-A8C5-ECC9F3942E4B}">
                <a14:imgProps xmlns:a14="http://schemas.microsoft.com/office/drawing/2010/main">
                  <a14:imgLayer r:embed="rId5">
                    <a14:imgEffect>
                      <a14:backgroundRemoval t="29883" b="60352" l="37902" r="60852">
                        <a14:foregroundMark x1="44860" y1="39063" x2="48079" y2="40820"/>
                        <a14:foregroundMark x1="49637" y1="37598" x2="50260" y2="39453"/>
                        <a14:foregroundMark x1="52440" y1="40820" x2="55036" y2="38574"/>
                      </a14:backgroundRemoval>
                    </a14:imgEffect>
                  </a14:imgLayer>
                </a14:imgProps>
              </a:ext>
              <a:ext uri="{28A0092B-C50C-407E-A947-70E740481C1C}">
                <a14:useLocalDpi xmlns:a14="http://schemas.microsoft.com/office/drawing/2010/main" val="0"/>
              </a:ext>
            </a:extLst>
          </a:blip>
          <a:srcRect l="30257" t="33968" r="37284" b="2444"/>
          <a:stretch/>
        </p:blipFill>
        <p:spPr bwMode="auto">
          <a:xfrm>
            <a:off x="-11505" y="4437112"/>
            <a:ext cx="2520280" cy="524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957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131840" y="1196752"/>
            <a:ext cx="4064613" cy="536248"/>
          </a:xfrm>
        </p:spPr>
        <p:txBody>
          <a:bodyPr>
            <a:normAutofit/>
          </a:bodyPr>
          <a:lstStyle/>
          <a:p>
            <a:r>
              <a:rPr lang="es-CO" sz="2600" dirty="0"/>
              <a:t>Mapas de proceso </a:t>
            </a:r>
            <a:endParaRPr lang="es-CO" sz="2600" dirty="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0908"/>
          <a:stretch/>
        </p:blipFill>
        <p:spPr bwMode="auto">
          <a:xfrm>
            <a:off x="3419872" y="1959532"/>
            <a:ext cx="5280422" cy="3734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descr="Resultado de imagen para datos animados"/>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231" b="98769" l="9912" r="89868">
                        <a14:foregroundMark x1="52570" y1="42538" x2="52570" y2="39462"/>
                        <a14:foregroundMark x1="53157" y1="43154" x2="53157" y2="43154"/>
                        <a14:backgroundMark x1="41630" y1="28538" x2="40235" y2="17538"/>
                        <a14:backgroundMark x1="61160" y1="40615" x2="59325" y2="20923"/>
                        <a14:backgroundMark x1="22540" y1="40923" x2="18796" y2="45385"/>
                        <a14:backgroundMark x1="47210" y1="83308" x2="46402" y2="71538"/>
                        <a14:backgroundMark x1="36270" y1="81923" x2="34655" y2="74077"/>
                      </a14:backgroundRemoval>
                    </a14:imgEffect>
                  </a14:imgLayer>
                </a14:imgProps>
              </a:ext>
              <a:ext uri="{28A0092B-C50C-407E-A947-70E740481C1C}">
                <a14:useLocalDpi xmlns:a14="http://schemas.microsoft.com/office/drawing/2010/main" val="0"/>
              </a:ext>
            </a:extLst>
          </a:blip>
          <a:srcRect/>
          <a:stretch>
            <a:fillRect/>
          </a:stretch>
        </p:blipFill>
        <p:spPr bwMode="auto">
          <a:xfrm>
            <a:off x="467544" y="3717032"/>
            <a:ext cx="2952328" cy="281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575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n relacionada"/>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3555" t="27030" r="6401" b="28350"/>
          <a:stretch/>
        </p:blipFill>
        <p:spPr bwMode="auto">
          <a:xfrm>
            <a:off x="4067944" y="4005064"/>
            <a:ext cx="5251938" cy="2602523"/>
          </a:xfrm>
          <a:prstGeom prst="rect">
            <a:avLst/>
          </a:prstGeom>
          <a:noFill/>
          <a:extLst>
            <a:ext uri="{909E8E84-426E-40DD-AFC4-6F175D3DCCD1}">
              <a14:hiddenFill xmlns:a14="http://schemas.microsoft.com/office/drawing/2010/main">
                <a:solidFill>
                  <a:srgbClr val="FFFFFF"/>
                </a:solidFill>
              </a14:hiddenFill>
            </a:ext>
          </a:extLst>
        </p:spPr>
      </p:pic>
      <p:sp>
        <p:nvSpPr>
          <p:cNvPr id="5" name="4 Título"/>
          <p:cNvSpPr>
            <a:spLocks noGrp="1"/>
          </p:cNvSpPr>
          <p:nvPr>
            <p:ph type="title"/>
          </p:nvPr>
        </p:nvSpPr>
        <p:spPr>
          <a:xfrm>
            <a:off x="3563888" y="1124744"/>
            <a:ext cx="3488549" cy="576064"/>
          </a:xfrm>
        </p:spPr>
        <p:txBody>
          <a:bodyPr>
            <a:normAutofit/>
          </a:bodyPr>
          <a:lstStyle/>
          <a:p>
            <a:r>
              <a:rPr lang="es-CO" sz="2600" dirty="0"/>
              <a:t>Bpmn Entrada </a:t>
            </a:r>
            <a:endParaRPr lang="es-CO" sz="2600" dirty="0"/>
          </a:p>
        </p:txBody>
      </p:sp>
      <p:pic>
        <p:nvPicPr>
          <p:cNvPr id="26626" name="Picture 2" descr="C:\Users\ACER\Desktop\ADSI\PIMER TRIMESTRE\CONCEPTOS\PROYECTOR FORMATIVO PRIMER TRIMESTRE\V 1.3\Captura.PNG"/>
          <p:cNvPicPr>
            <a:picLocks noChangeAspect="1" noChangeArrowheads="1"/>
          </p:cNvPicPr>
          <p:nvPr/>
        </p:nvPicPr>
        <p:blipFill rotWithShape="1">
          <a:blip r:embed="rId4">
            <a:extLst>
              <a:ext uri="{28A0092B-C50C-407E-A947-70E740481C1C}">
                <a14:useLocalDpi xmlns:a14="http://schemas.microsoft.com/office/drawing/2010/main" val="0"/>
              </a:ext>
            </a:extLst>
          </a:blip>
          <a:srcRect t="13041" r="16410" b="15824"/>
          <a:stretch/>
        </p:blipFill>
        <p:spPr bwMode="auto">
          <a:xfrm>
            <a:off x="1907704" y="2018928"/>
            <a:ext cx="5713447" cy="2015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935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414112" y="980728"/>
            <a:ext cx="2664296" cy="648072"/>
          </a:xfrm>
        </p:spPr>
        <p:txBody>
          <a:bodyPr>
            <a:normAutofit/>
          </a:bodyPr>
          <a:lstStyle/>
          <a:p>
            <a:r>
              <a:rPr lang="es-CO" sz="2600" dirty="0"/>
              <a:t>Bpmn reportes</a:t>
            </a:r>
            <a:endParaRPr lang="es-CO" sz="2600" dirty="0"/>
          </a:p>
        </p:txBody>
      </p:sp>
      <p:pic>
        <p:nvPicPr>
          <p:cNvPr id="4" name="Picture 2" descr="Imagen relacionada"/>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3555" t="27030" r="6401" b="28350"/>
          <a:stretch/>
        </p:blipFill>
        <p:spPr bwMode="auto">
          <a:xfrm flipH="1">
            <a:off x="-108520" y="4241123"/>
            <a:ext cx="5251938" cy="2602523"/>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descr="C:\Users\ACER\Desktop\ADSI\PIMER TRIMESTRE\CONCEPTOS\PROYECTOR FORMATIVO PRIMER TRIMESTRE\V 1.3\Captura.PNG"/>
          <p:cNvPicPr>
            <a:picLocks noChangeAspect="1" noChangeArrowheads="1"/>
          </p:cNvPicPr>
          <p:nvPr/>
        </p:nvPicPr>
        <p:blipFill rotWithShape="1">
          <a:blip r:embed="rId4">
            <a:extLst>
              <a:ext uri="{28A0092B-C50C-407E-A947-70E740481C1C}">
                <a14:useLocalDpi xmlns:a14="http://schemas.microsoft.com/office/drawing/2010/main" val="0"/>
              </a:ext>
            </a:extLst>
          </a:blip>
          <a:srcRect t="12354" r="15893" b="15549"/>
          <a:stretch/>
        </p:blipFill>
        <p:spPr bwMode="auto">
          <a:xfrm>
            <a:off x="1475656" y="1957899"/>
            <a:ext cx="6541208" cy="2324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801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635896" y="1052736"/>
            <a:ext cx="2840477" cy="536248"/>
          </a:xfrm>
        </p:spPr>
        <p:txBody>
          <a:bodyPr>
            <a:normAutofit/>
          </a:bodyPr>
          <a:lstStyle/>
          <a:p>
            <a:r>
              <a:rPr lang="es-CO" sz="2600" dirty="0"/>
              <a:t>Bpmn  salida</a:t>
            </a:r>
          </a:p>
        </p:txBody>
      </p:sp>
      <p:pic>
        <p:nvPicPr>
          <p:cNvPr id="25602" name="Picture 2" descr="Imagen relacionada"/>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3555" t="27030" r="6401" b="28350"/>
          <a:stretch/>
        </p:blipFill>
        <p:spPr bwMode="auto">
          <a:xfrm>
            <a:off x="4067944" y="4005064"/>
            <a:ext cx="5251938" cy="2602523"/>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C:\Users\ACER\Desktop\ADSI\PIMER TRIMESTRE\CONCEPTOS\PROYECTOR FORMATIVO PRIMER TRIMESTRE\V 1.3\Captura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1916830"/>
            <a:ext cx="6624736" cy="2550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536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627784" y="1124744"/>
            <a:ext cx="4896543" cy="504056"/>
          </a:xfrm>
        </p:spPr>
        <p:txBody>
          <a:bodyPr>
            <a:noAutofit/>
          </a:bodyPr>
          <a:lstStyle/>
          <a:p>
            <a:r>
              <a:rPr lang="es-CO" sz="2600" dirty="0"/>
              <a:t>Requisitos Funcionales</a:t>
            </a:r>
            <a:br>
              <a:rPr lang="es-CO" sz="2600" dirty="0"/>
            </a:br>
            <a:r>
              <a:rPr lang="es-CO" sz="2600" dirty="0"/>
              <a:t/>
            </a:r>
            <a:br>
              <a:rPr lang="es-CO" sz="2600" dirty="0"/>
            </a:br>
            <a:endParaRPr lang="es-CO" sz="2600" dirty="0"/>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3979508288"/>
              </p:ext>
            </p:extLst>
          </p:nvPr>
        </p:nvGraphicFramePr>
        <p:xfrm>
          <a:off x="2123728" y="2060848"/>
          <a:ext cx="5904656" cy="3494088"/>
        </p:xfrm>
        <a:graphic>
          <a:graphicData uri="http://schemas.openxmlformats.org/drawingml/2006/table">
            <a:tbl>
              <a:tblPr firstRow="1" firstCol="1" bandRow="1">
                <a:tableStyleId>{5C22544A-7EE6-4342-B048-85BDC9FD1C3A}</a:tableStyleId>
              </a:tblPr>
              <a:tblGrid>
                <a:gridCol w="1332715"/>
                <a:gridCol w="4571941"/>
              </a:tblGrid>
              <a:tr h="689928">
                <a:tc>
                  <a:txBody>
                    <a:bodyPr/>
                    <a:lstStyle/>
                    <a:p>
                      <a:pPr marL="381000">
                        <a:lnSpc>
                          <a:spcPct val="115000"/>
                        </a:lnSpc>
                        <a:spcAft>
                          <a:spcPts val="0"/>
                        </a:spcAft>
                      </a:pPr>
                      <a:r>
                        <a:rPr lang="es-ES_tradnl" sz="1000" dirty="0">
                          <a:effectLst/>
                        </a:rPr>
                        <a:t>Identificación del requerimiento: </a:t>
                      </a:r>
                      <a:endParaRPr lang="es-CO" sz="700" dirty="0">
                        <a:effectLst/>
                        <a:latin typeface="Arial"/>
                        <a:ea typeface="Times New Roman"/>
                        <a:cs typeface="Times New Roman"/>
                      </a:endParaRPr>
                    </a:p>
                  </a:txBody>
                  <a:tcPr marL="48209" marR="48209" marT="0" marB="0"/>
                </a:tc>
                <a:tc>
                  <a:txBody>
                    <a:bodyPr/>
                    <a:lstStyle/>
                    <a:p>
                      <a:pPr>
                        <a:lnSpc>
                          <a:spcPct val="200000"/>
                        </a:lnSpc>
                        <a:spcAft>
                          <a:spcPts val="0"/>
                        </a:spcAft>
                      </a:pPr>
                      <a:r>
                        <a:rPr lang="es-ES_tradnl" sz="1000" dirty="0">
                          <a:effectLst/>
                        </a:rPr>
                        <a:t>RF01</a:t>
                      </a:r>
                      <a:endParaRPr lang="es-CO" sz="800" dirty="0">
                        <a:effectLst/>
                        <a:latin typeface="Calibri"/>
                        <a:ea typeface="Calibri"/>
                        <a:cs typeface="Times New Roman"/>
                      </a:endParaRPr>
                    </a:p>
                  </a:txBody>
                  <a:tcPr marL="48209" marR="48209" marT="0" marB="0"/>
                </a:tc>
              </a:tr>
              <a:tr h="689928">
                <a:tc>
                  <a:txBody>
                    <a:bodyPr/>
                    <a:lstStyle/>
                    <a:p>
                      <a:pPr marL="381000">
                        <a:lnSpc>
                          <a:spcPct val="115000"/>
                        </a:lnSpc>
                        <a:spcAft>
                          <a:spcPts val="0"/>
                        </a:spcAft>
                      </a:pPr>
                      <a:r>
                        <a:rPr lang="es-ES_tradnl" sz="1000">
                          <a:effectLst/>
                        </a:rPr>
                        <a:t>Nombre del Requerimiento: </a:t>
                      </a:r>
                      <a:endParaRPr lang="es-CO" sz="700">
                        <a:effectLst/>
                        <a:latin typeface="Arial"/>
                        <a:ea typeface="Times New Roman"/>
                        <a:cs typeface="Times New Roman"/>
                      </a:endParaRPr>
                    </a:p>
                  </a:txBody>
                  <a:tcPr marL="48209" marR="48209" marT="0" marB="0"/>
                </a:tc>
                <a:tc>
                  <a:txBody>
                    <a:bodyPr/>
                    <a:lstStyle/>
                    <a:p>
                      <a:pPr>
                        <a:lnSpc>
                          <a:spcPct val="200000"/>
                        </a:lnSpc>
                        <a:spcAft>
                          <a:spcPts val="0"/>
                        </a:spcAft>
                      </a:pPr>
                      <a:r>
                        <a:rPr lang="es-CO" sz="1000" dirty="0">
                          <a:effectLst/>
                        </a:rPr>
                        <a:t>Inicio de Usuario administrado/empleado</a:t>
                      </a:r>
                      <a:endParaRPr lang="es-CO" sz="800" dirty="0">
                        <a:effectLst/>
                        <a:latin typeface="Calibri"/>
                        <a:ea typeface="Calibri"/>
                        <a:cs typeface="Times New Roman"/>
                      </a:endParaRPr>
                    </a:p>
                  </a:txBody>
                  <a:tcPr marL="48209" marR="48209" marT="0" marB="0"/>
                </a:tc>
              </a:tr>
              <a:tr h="344964">
                <a:tc>
                  <a:txBody>
                    <a:bodyPr/>
                    <a:lstStyle/>
                    <a:p>
                      <a:pPr marL="381000">
                        <a:lnSpc>
                          <a:spcPct val="115000"/>
                        </a:lnSpc>
                        <a:spcAft>
                          <a:spcPts val="0"/>
                        </a:spcAft>
                      </a:pPr>
                      <a:r>
                        <a:rPr lang="es-ES_tradnl" sz="1000">
                          <a:effectLst/>
                        </a:rPr>
                        <a:t>Características: </a:t>
                      </a:r>
                      <a:endParaRPr lang="es-CO" sz="700">
                        <a:effectLst/>
                        <a:latin typeface="Arial"/>
                        <a:ea typeface="Times New Roman"/>
                        <a:cs typeface="Times New Roman"/>
                      </a:endParaRPr>
                    </a:p>
                  </a:txBody>
                  <a:tcPr marL="48209" marR="48209" marT="0" marB="0"/>
                </a:tc>
                <a:tc>
                  <a:txBody>
                    <a:bodyPr/>
                    <a:lstStyle/>
                    <a:p>
                      <a:pPr>
                        <a:lnSpc>
                          <a:spcPct val="115000"/>
                        </a:lnSpc>
                        <a:spcAft>
                          <a:spcPts val="0"/>
                        </a:spcAft>
                      </a:pPr>
                      <a:r>
                        <a:rPr lang="es-ES" sz="1000" dirty="0">
                          <a:effectLst/>
                        </a:rPr>
                        <a:t>Los usuarios deberán ingresar su nombre y la contraseña para ingresar al sistema</a:t>
                      </a:r>
                      <a:endParaRPr lang="es-CO" sz="800" dirty="0">
                        <a:effectLst/>
                        <a:latin typeface="Calibri"/>
                        <a:ea typeface="Calibri"/>
                        <a:cs typeface="Times New Roman"/>
                      </a:endParaRPr>
                    </a:p>
                  </a:txBody>
                  <a:tcPr marL="48209" marR="48209" marT="0" marB="0"/>
                </a:tc>
              </a:tr>
              <a:tr h="689928">
                <a:tc>
                  <a:txBody>
                    <a:bodyPr/>
                    <a:lstStyle/>
                    <a:p>
                      <a:pPr marL="381000">
                        <a:lnSpc>
                          <a:spcPct val="115000"/>
                        </a:lnSpc>
                        <a:spcAft>
                          <a:spcPts val="0"/>
                        </a:spcAft>
                      </a:pPr>
                      <a:r>
                        <a:rPr lang="es-ES_tradnl" sz="1000">
                          <a:effectLst/>
                        </a:rPr>
                        <a:t>Descripción del requerimiento: </a:t>
                      </a:r>
                      <a:endParaRPr lang="es-CO" sz="700">
                        <a:effectLst/>
                        <a:latin typeface="Arial"/>
                        <a:ea typeface="Times New Roman"/>
                        <a:cs typeface="Times New Roman"/>
                      </a:endParaRPr>
                    </a:p>
                  </a:txBody>
                  <a:tcPr marL="48209" marR="48209" marT="0" marB="0"/>
                </a:tc>
                <a:tc>
                  <a:txBody>
                    <a:bodyPr/>
                    <a:lstStyle/>
                    <a:p>
                      <a:pPr algn="just">
                        <a:lnSpc>
                          <a:spcPct val="115000"/>
                        </a:lnSpc>
                        <a:spcAft>
                          <a:spcPts val="1000"/>
                        </a:spcAft>
                      </a:pPr>
                      <a:r>
                        <a:rPr lang="es-CO" sz="1000" dirty="0">
                          <a:effectLst/>
                        </a:rPr>
                        <a:t>El sistema podrá ser consultado por cualquier persona Dependiendo el rol que se le sea asignado.</a:t>
                      </a:r>
                      <a:endParaRPr lang="es-CO" sz="800" dirty="0">
                        <a:effectLst/>
                        <a:latin typeface="Calibri"/>
                        <a:ea typeface="Calibri"/>
                        <a:cs typeface="Times New Roman"/>
                      </a:endParaRPr>
                    </a:p>
                  </a:txBody>
                  <a:tcPr marL="48209" marR="48209" marT="0" marB="0"/>
                </a:tc>
              </a:tr>
              <a:tr h="862409">
                <a:tc>
                  <a:txBody>
                    <a:bodyPr/>
                    <a:lstStyle/>
                    <a:p>
                      <a:pPr marL="381000">
                        <a:lnSpc>
                          <a:spcPct val="115000"/>
                        </a:lnSpc>
                        <a:spcAft>
                          <a:spcPts val="0"/>
                        </a:spcAft>
                      </a:pPr>
                      <a:r>
                        <a:rPr lang="es-ES_tradnl" sz="1000">
                          <a:effectLst/>
                        </a:rPr>
                        <a:t>Requerimiento NO funcional: </a:t>
                      </a:r>
                      <a:endParaRPr lang="es-CO" sz="700">
                        <a:effectLst/>
                        <a:latin typeface="Arial"/>
                        <a:ea typeface="Times New Roman"/>
                        <a:cs typeface="Times New Roman"/>
                      </a:endParaRPr>
                    </a:p>
                  </a:txBody>
                  <a:tcPr marL="48209" marR="48209" marT="0" marB="0"/>
                </a:tc>
                <a:tc>
                  <a:txBody>
                    <a:bodyPr/>
                    <a:lstStyle/>
                    <a:p>
                      <a:pPr marL="342900" lvl="0" indent="-342900">
                        <a:lnSpc>
                          <a:spcPct val="115000"/>
                        </a:lnSpc>
                        <a:spcAft>
                          <a:spcPts val="0"/>
                        </a:spcAft>
                        <a:buFont typeface="Symbol"/>
                        <a:buChar char=""/>
                      </a:pPr>
                      <a:r>
                        <a:rPr lang="es-ES_tradnl" sz="1000">
                          <a:effectLst/>
                        </a:rPr>
                        <a:t>RNF02</a:t>
                      </a:r>
                      <a:endParaRPr lang="es-CO" sz="800">
                        <a:effectLst/>
                      </a:endParaRPr>
                    </a:p>
                    <a:p>
                      <a:pPr marL="342900" lvl="0" indent="-342900">
                        <a:lnSpc>
                          <a:spcPct val="115000"/>
                        </a:lnSpc>
                        <a:spcAft>
                          <a:spcPts val="0"/>
                        </a:spcAft>
                        <a:buFont typeface="Symbol"/>
                        <a:buChar char=""/>
                      </a:pPr>
                      <a:r>
                        <a:rPr lang="es-ES_tradnl" sz="1000">
                          <a:effectLst/>
                        </a:rPr>
                        <a:t>RNF03</a:t>
                      </a:r>
                      <a:endParaRPr lang="es-CO" sz="800">
                        <a:effectLst/>
                      </a:endParaRPr>
                    </a:p>
                    <a:p>
                      <a:pPr marL="342900" lvl="0" indent="-342900">
                        <a:lnSpc>
                          <a:spcPct val="115000"/>
                        </a:lnSpc>
                        <a:spcAft>
                          <a:spcPts val="0"/>
                        </a:spcAft>
                        <a:buFont typeface="Symbol"/>
                        <a:buChar char=""/>
                      </a:pPr>
                      <a:r>
                        <a:rPr lang="es-ES_tradnl" sz="1000">
                          <a:effectLst/>
                        </a:rPr>
                        <a:t>RNF04</a:t>
                      </a:r>
                      <a:endParaRPr lang="es-CO" sz="800">
                        <a:effectLst/>
                      </a:endParaRPr>
                    </a:p>
                    <a:p>
                      <a:pPr marL="342900" lvl="0" indent="-342900">
                        <a:lnSpc>
                          <a:spcPct val="115000"/>
                        </a:lnSpc>
                        <a:spcAft>
                          <a:spcPts val="0"/>
                        </a:spcAft>
                        <a:buFont typeface="Symbol"/>
                        <a:buChar char=""/>
                      </a:pPr>
                      <a:r>
                        <a:rPr lang="es-ES_tradnl" sz="1000">
                          <a:effectLst/>
                        </a:rPr>
                        <a:t>RNF05</a:t>
                      </a:r>
                      <a:endParaRPr lang="es-CO" sz="800">
                        <a:effectLst/>
                      </a:endParaRPr>
                    </a:p>
                    <a:p>
                      <a:pPr marL="342900" lvl="0" indent="-342900">
                        <a:lnSpc>
                          <a:spcPct val="115000"/>
                        </a:lnSpc>
                        <a:spcAft>
                          <a:spcPts val="0"/>
                        </a:spcAft>
                        <a:buFont typeface="Symbol"/>
                        <a:buChar char=""/>
                      </a:pPr>
                      <a:r>
                        <a:rPr lang="es-ES_tradnl" sz="1000">
                          <a:effectLst/>
                        </a:rPr>
                        <a:t>RNF12</a:t>
                      </a:r>
                      <a:endParaRPr lang="es-CO" sz="800">
                        <a:effectLst/>
                        <a:latin typeface="Calibri"/>
                        <a:ea typeface="Calibri"/>
                        <a:cs typeface="Times New Roman"/>
                      </a:endParaRPr>
                    </a:p>
                  </a:txBody>
                  <a:tcPr marL="48209" marR="48209" marT="0" marB="0"/>
                </a:tc>
              </a:tr>
              <a:tr h="172482">
                <a:tc gridSpan="2">
                  <a:txBody>
                    <a:bodyPr/>
                    <a:lstStyle/>
                    <a:p>
                      <a:pPr marL="381000">
                        <a:lnSpc>
                          <a:spcPct val="115000"/>
                        </a:lnSpc>
                        <a:spcAft>
                          <a:spcPts val="0"/>
                        </a:spcAft>
                      </a:pPr>
                      <a:r>
                        <a:rPr lang="es-ES_tradnl" sz="1000" dirty="0">
                          <a:effectLst/>
                        </a:rPr>
                        <a:t>Prioridad del requerimiento:     Alta</a:t>
                      </a:r>
                      <a:endParaRPr lang="es-CO" sz="700" dirty="0">
                        <a:effectLst/>
                        <a:latin typeface="Arial"/>
                        <a:ea typeface="Times New Roman"/>
                        <a:cs typeface="Times New Roman"/>
                      </a:endParaRPr>
                    </a:p>
                  </a:txBody>
                  <a:tcPr marL="48209" marR="48209" marT="0" marB="0"/>
                </a:tc>
                <a:tc hMerge="1">
                  <a:txBody>
                    <a:bodyPr/>
                    <a:lstStyle/>
                    <a:p>
                      <a:endParaRPr lang="es-CO"/>
                    </a:p>
                  </a:txBody>
                  <a:tcPr/>
                </a:tc>
              </a:tr>
            </a:tbl>
          </a:graphicData>
        </a:graphic>
      </p:graphicFrame>
      <p:sp>
        <p:nvSpPr>
          <p:cNvPr id="5" name="AutoShape 2" descr="Resultado de imagen para requisitos animados la empre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2292" name="Picture 4" descr="Resultado de imagen para requisitos animados la empresa"/>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43833"/>
                    </a14:imgEffect>
                  </a14:imgLayer>
                </a14:imgProps>
              </a:ext>
              <a:ext uri="{28A0092B-C50C-407E-A947-70E740481C1C}">
                <a14:useLocalDpi xmlns:a14="http://schemas.microsoft.com/office/drawing/2010/main" val="0"/>
              </a:ext>
            </a:extLst>
          </a:blip>
          <a:srcRect l="13588" r="50000"/>
          <a:stretch/>
        </p:blipFill>
        <p:spPr bwMode="auto">
          <a:xfrm>
            <a:off x="307974" y="3933056"/>
            <a:ext cx="208096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712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sultado de imagen para requisitos animados la empresa"/>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43833"/>
                    </a14:imgEffect>
                  </a14:imgLayer>
                </a14:imgProps>
              </a:ext>
              <a:ext uri="{28A0092B-C50C-407E-A947-70E740481C1C}">
                <a14:useLocalDpi xmlns:a14="http://schemas.microsoft.com/office/drawing/2010/main" val="0"/>
              </a:ext>
            </a:extLst>
          </a:blip>
          <a:srcRect l="13588" r="50000"/>
          <a:stretch/>
        </p:blipFill>
        <p:spPr bwMode="auto">
          <a:xfrm flipH="1">
            <a:off x="6588224" y="3732838"/>
            <a:ext cx="2080965" cy="2857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5 Tabla"/>
          <p:cNvGraphicFramePr>
            <a:graphicFrameLocks noGrp="1"/>
          </p:cNvGraphicFramePr>
          <p:nvPr>
            <p:extLst>
              <p:ext uri="{D42A27DB-BD31-4B8C-83A1-F6EECF244321}">
                <p14:modId xmlns:p14="http://schemas.microsoft.com/office/powerpoint/2010/main" val="1014485933"/>
              </p:ext>
            </p:extLst>
          </p:nvPr>
        </p:nvGraphicFramePr>
        <p:xfrm>
          <a:off x="1475656" y="1988840"/>
          <a:ext cx="5544616" cy="3428141"/>
        </p:xfrm>
        <a:graphic>
          <a:graphicData uri="http://schemas.openxmlformats.org/drawingml/2006/table">
            <a:tbl>
              <a:tblPr firstRow="1" firstCol="1" bandRow="1">
                <a:tableStyleId>{5C22544A-7EE6-4342-B048-85BDC9FD1C3A}</a:tableStyleId>
              </a:tblPr>
              <a:tblGrid>
                <a:gridCol w="1634951"/>
                <a:gridCol w="3909665"/>
              </a:tblGrid>
              <a:tr h="690904">
                <a:tc>
                  <a:txBody>
                    <a:bodyPr/>
                    <a:lstStyle/>
                    <a:p>
                      <a:pPr marL="381000">
                        <a:lnSpc>
                          <a:spcPct val="115000"/>
                        </a:lnSpc>
                        <a:spcAft>
                          <a:spcPts val="0"/>
                        </a:spcAft>
                      </a:pPr>
                      <a:r>
                        <a:rPr lang="es-ES_tradnl" sz="900" dirty="0">
                          <a:effectLst/>
                        </a:rPr>
                        <a:t>Identificación del requerimiento: </a:t>
                      </a:r>
                      <a:endParaRPr lang="es-CO" sz="700" dirty="0">
                        <a:effectLst/>
                        <a:latin typeface="Arial"/>
                        <a:ea typeface="Times New Roman"/>
                        <a:cs typeface="Times New Roman"/>
                      </a:endParaRPr>
                    </a:p>
                  </a:txBody>
                  <a:tcPr marL="45914" marR="45914" marT="0" marB="0"/>
                </a:tc>
                <a:tc>
                  <a:txBody>
                    <a:bodyPr/>
                    <a:lstStyle/>
                    <a:p>
                      <a:pPr>
                        <a:lnSpc>
                          <a:spcPct val="115000"/>
                        </a:lnSpc>
                        <a:spcAft>
                          <a:spcPts val="0"/>
                        </a:spcAft>
                      </a:pPr>
                      <a:r>
                        <a:rPr lang="es-ES_tradnl" sz="900">
                          <a:effectLst/>
                        </a:rPr>
                        <a:t>RF02</a:t>
                      </a:r>
                      <a:endParaRPr lang="es-CO" sz="700">
                        <a:effectLst/>
                        <a:latin typeface="Calibri"/>
                        <a:ea typeface="Calibri"/>
                        <a:cs typeface="Times New Roman"/>
                      </a:endParaRPr>
                    </a:p>
                  </a:txBody>
                  <a:tcPr marL="45914" marR="45914" marT="0" marB="0"/>
                </a:tc>
              </a:tr>
              <a:tr h="574220">
                <a:tc>
                  <a:txBody>
                    <a:bodyPr/>
                    <a:lstStyle/>
                    <a:p>
                      <a:pPr marL="381000">
                        <a:lnSpc>
                          <a:spcPct val="115000"/>
                        </a:lnSpc>
                        <a:spcAft>
                          <a:spcPts val="0"/>
                        </a:spcAft>
                      </a:pPr>
                      <a:r>
                        <a:rPr lang="es-ES_tradnl" sz="900">
                          <a:effectLst/>
                        </a:rPr>
                        <a:t>Nombre del Requerimiento: </a:t>
                      </a:r>
                      <a:endParaRPr lang="es-CO" sz="700">
                        <a:effectLst/>
                        <a:latin typeface="Arial"/>
                        <a:ea typeface="Times New Roman"/>
                        <a:cs typeface="Times New Roman"/>
                      </a:endParaRPr>
                    </a:p>
                  </a:txBody>
                  <a:tcPr marL="45914" marR="45914" marT="0" marB="0"/>
                </a:tc>
                <a:tc>
                  <a:txBody>
                    <a:bodyPr/>
                    <a:lstStyle/>
                    <a:p>
                      <a:pPr>
                        <a:lnSpc>
                          <a:spcPct val="115000"/>
                        </a:lnSpc>
                        <a:spcAft>
                          <a:spcPts val="0"/>
                        </a:spcAft>
                      </a:pPr>
                      <a:r>
                        <a:rPr lang="es-ES_tradnl" sz="900">
                          <a:effectLst/>
                        </a:rPr>
                        <a:t>Reporte de monetización en tiempo real</a:t>
                      </a:r>
                      <a:endParaRPr lang="es-CO" sz="700">
                        <a:effectLst/>
                        <a:latin typeface="Calibri"/>
                        <a:ea typeface="Calibri"/>
                        <a:cs typeface="Times New Roman"/>
                      </a:endParaRPr>
                    </a:p>
                  </a:txBody>
                  <a:tcPr marL="45914" marR="45914" marT="0" marB="0"/>
                </a:tc>
              </a:tr>
              <a:tr h="340848">
                <a:tc>
                  <a:txBody>
                    <a:bodyPr/>
                    <a:lstStyle/>
                    <a:p>
                      <a:pPr marL="381000">
                        <a:lnSpc>
                          <a:spcPct val="115000"/>
                        </a:lnSpc>
                        <a:spcAft>
                          <a:spcPts val="0"/>
                        </a:spcAft>
                      </a:pPr>
                      <a:r>
                        <a:rPr lang="es-ES_tradnl" sz="900">
                          <a:effectLst/>
                        </a:rPr>
                        <a:t>Características: </a:t>
                      </a:r>
                      <a:endParaRPr lang="es-CO" sz="700">
                        <a:effectLst/>
                        <a:latin typeface="Arial"/>
                        <a:ea typeface="Times New Roman"/>
                        <a:cs typeface="Times New Roman"/>
                      </a:endParaRPr>
                    </a:p>
                  </a:txBody>
                  <a:tcPr marL="45914" marR="45914" marT="0" marB="0"/>
                </a:tc>
                <a:tc>
                  <a:txBody>
                    <a:bodyPr/>
                    <a:lstStyle/>
                    <a:p>
                      <a:pPr>
                        <a:lnSpc>
                          <a:spcPct val="115000"/>
                        </a:lnSpc>
                        <a:spcAft>
                          <a:spcPts val="0"/>
                        </a:spcAft>
                      </a:pPr>
                      <a:r>
                        <a:rPr lang="es-ES_tradnl" sz="900">
                          <a:effectLst/>
                        </a:rPr>
                        <a:t>El Administrador podrá ver reporte de las ventas hechas por el usuario en tiempo real</a:t>
                      </a:r>
                      <a:endParaRPr lang="es-CO" sz="700">
                        <a:effectLst/>
                        <a:latin typeface="Calibri"/>
                        <a:ea typeface="Calibri"/>
                        <a:cs typeface="Times New Roman"/>
                      </a:endParaRPr>
                    </a:p>
                  </a:txBody>
                  <a:tcPr marL="45914" marR="45914" marT="0" marB="0"/>
                </a:tc>
              </a:tr>
              <a:tr h="690904">
                <a:tc>
                  <a:txBody>
                    <a:bodyPr/>
                    <a:lstStyle/>
                    <a:p>
                      <a:pPr marL="381000">
                        <a:lnSpc>
                          <a:spcPct val="115000"/>
                        </a:lnSpc>
                        <a:spcAft>
                          <a:spcPts val="0"/>
                        </a:spcAft>
                      </a:pPr>
                      <a:r>
                        <a:rPr lang="es-ES_tradnl" sz="900">
                          <a:effectLst/>
                        </a:rPr>
                        <a:t>Descripción del requerimiento: </a:t>
                      </a:r>
                      <a:endParaRPr lang="es-CO" sz="700">
                        <a:effectLst/>
                        <a:latin typeface="Arial"/>
                        <a:ea typeface="Times New Roman"/>
                        <a:cs typeface="Times New Roman"/>
                      </a:endParaRPr>
                    </a:p>
                  </a:txBody>
                  <a:tcPr marL="45914" marR="45914" marT="0" marB="0"/>
                </a:tc>
                <a:tc>
                  <a:txBody>
                    <a:bodyPr/>
                    <a:lstStyle/>
                    <a:p>
                      <a:pPr>
                        <a:lnSpc>
                          <a:spcPct val="115000"/>
                        </a:lnSpc>
                        <a:spcAft>
                          <a:spcPts val="0"/>
                        </a:spcAft>
                      </a:pPr>
                      <a:r>
                        <a:rPr lang="es-ES_tradnl" sz="900" dirty="0">
                          <a:effectLst/>
                        </a:rPr>
                        <a:t>El sistema podrá dar los datos de venta en tiempo real al administrador, tomando las facturas hechas por el empleado en el día.</a:t>
                      </a:r>
                      <a:endParaRPr lang="es-CO" sz="700" dirty="0">
                        <a:effectLst/>
                        <a:latin typeface="Calibri"/>
                        <a:ea typeface="Calibri"/>
                        <a:cs typeface="Times New Roman"/>
                      </a:endParaRPr>
                    </a:p>
                  </a:txBody>
                  <a:tcPr marL="45914" marR="45914" marT="0" marB="0"/>
                </a:tc>
              </a:tr>
              <a:tr h="969656">
                <a:tc>
                  <a:txBody>
                    <a:bodyPr/>
                    <a:lstStyle/>
                    <a:p>
                      <a:pPr marL="381000">
                        <a:lnSpc>
                          <a:spcPct val="115000"/>
                        </a:lnSpc>
                        <a:spcAft>
                          <a:spcPts val="0"/>
                        </a:spcAft>
                      </a:pPr>
                      <a:r>
                        <a:rPr lang="es-ES_tradnl" sz="900">
                          <a:effectLst/>
                        </a:rPr>
                        <a:t>Requerimiento NO funcional: </a:t>
                      </a:r>
                      <a:endParaRPr lang="es-CO" sz="700">
                        <a:effectLst/>
                        <a:latin typeface="Arial"/>
                        <a:ea typeface="Times New Roman"/>
                        <a:cs typeface="Times New Roman"/>
                      </a:endParaRPr>
                    </a:p>
                  </a:txBody>
                  <a:tcPr marL="45914" marR="45914" marT="0" marB="0"/>
                </a:tc>
                <a:tc>
                  <a:txBody>
                    <a:bodyPr/>
                    <a:lstStyle/>
                    <a:p>
                      <a:pPr marL="342900" lvl="0" indent="-342900">
                        <a:lnSpc>
                          <a:spcPct val="115000"/>
                        </a:lnSpc>
                        <a:spcAft>
                          <a:spcPts val="0"/>
                        </a:spcAft>
                        <a:buFont typeface="Symbol"/>
                        <a:buChar char=""/>
                      </a:pPr>
                      <a:r>
                        <a:rPr lang="es-ES_tradnl" sz="900">
                          <a:effectLst/>
                        </a:rPr>
                        <a:t>RNF02</a:t>
                      </a:r>
                      <a:endParaRPr lang="es-CO" sz="700">
                        <a:effectLst/>
                      </a:endParaRPr>
                    </a:p>
                    <a:p>
                      <a:pPr marL="342900" lvl="0" indent="-342900">
                        <a:lnSpc>
                          <a:spcPct val="115000"/>
                        </a:lnSpc>
                        <a:spcAft>
                          <a:spcPts val="0"/>
                        </a:spcAft>
                        <a:buFont typeface="Symbol"/>
                        <a:buChar char=""/>
                      </a:pPr>
                      <a:r>
                        <a:rPr lang="es-ES_tradnl" sz="900">
                          <a:effectLst/>
                        </a:rPr>
                        <a:t>RNF04</a:t>
                      </a:r>
                      <a:endParaRPr lang="es-CO" sz="700">
                        <a:effectLst/>
                      </a:endParaRPr>
                    </a:p>
                    <a:p>
                      <a:pPr marL="342900" lvl="0" indent="-342900">
                        <a:lnSpc>
                          <a:spcPct val="115000"/>
                        </a:lnSpc>
                        <a:spcAft>
                          <a:spcPts val="0"/>
                        </a:spcAft>
                        <a:buFont typeface="Symbol"/>
                        <a:buChar char=""/>
                      </a:pPr>
                      <a:r>
                        <a:rPr lang="es-ES_tradnl" sz="900">
                          <a:effectLst/>
                        </a:rPr>
                        <a:t>RNF06</a:t>
                      </a:r>
                      <a:endParaRPr lang="es-CO" sz="700">
                        <a:effectLst/>
                      </a:endParaRPr>
                    </a:p>
                    <a:p>
                      <a:pPr marL="342900" lvl="0" indent="-342900">
                        <a:lnSpc>
                          <a:spcPct val="115000"/>
                        </a:lnSpc>
                        <a:spcAft>
                          <a:spcPts val="0"/>
                        </a:spcAft>
                        <a:buFont typeface="Symbol"/>
                        <a:buChar char=""/>
                      </a:pPr>
                      <a:r>
                        <a:rPr lang="es-ES_tradnl" sz="900">
                          <a:effectLst/>
                        </a:rPr>
                        <a:t>RNF07</a:t>
                      </a:r>
                      <a:endParaRPr lang="es-CO" sz="700">
                        <a:effectLst/>
                      </a:endParaRPr>
                    </a:p>
                    <a:p>
                      <a:pPr marL="342900" lvl="0" indent="-342900">
                        <a:lnSpc>
                          <a:spcPct val="115000"/>
                        </a:lnSpc>
                        <a:spcAft>
                          <a:spcPts val="0"/>
                        </a:spcAft>
                        <a:buFont typeface="Symbol"/>
                        <a:buChar char=""/>
                      </a:pPr>
                      <a:r>
                        <a:rPr lang="es-ES_tradnl" sz="900">
                          <a:effectLst/>
                        </a:rPr>
                        <a:t>RNF08</a:t>
                      </a:r>
                      <a:endParaRPr lang="es-CO" sz="700">
                        <a:effectLst/>
                      </a:endParaRPr>
                    </a:p>
                    <a:p>
                      <a:pPr marL="342900" lvl="0" indent="-342900">
                        <a:lnSpc>
                          <a:spcPct val="115000"/>
                        </a:lnSpc>
                        <a:spcAft>
                          <a:spcPts val="0"/>
                        </a:spcAft>
                        <a:buFont typeface="Symbol"/>
                        <a:buChar char=""/>
                      </a:pPr>
                      <a:r>
                        <a:rPr lang="es-ES_tradnl" sz="900">
                          <a:effectLst/>
                        </a:rPr>
                        <a:t>RNF11</a:t>
                      </a:r>
                      <a:endParaRPr lang="es-CO" sz="700">
                        <a:effectLst/>
                        <a:latin typeface="Calibri"/>
                        <a:ea typeface="Calibri"/>
                        <a:cs typeface="Times New Roman"/>
                      </a:endParaRPr>
                    </a:p>
                  </a:txBody>
                  <a:tcPr marL="45914" marR="45914" marT="0" marB="0"/>
                </a:tc>
              </a:tr>
              <a:tr h="161609">
                <a:tc gridSpan="2">
                  <a:txBody>
                    <a:bodyPr/>
                    <a:lstStyle/>
                    <a:p>
                      <a:pPr marL="381000">
                        <a:lnSpc>
                          <a:spcPct val="115000"/>
                        </a:lnSpc>
                        <a:spcAft>
                          <a:spcPts val="0"/>
                        </a:spcAft>
                      </a:pPr>
                      <a:r>
                        <a:rPr lang="es-ES_tradnl" sz="900" dirty="0">
                          <a:effectLst/>
                        </a:rPr>
                        <a:t>Prioridad del requerimiento:     Alta</a:t>
                      </a:r>
                      <a:endParaRPr lang="es-CO" sz="700" dirty="0">
                        <a:effectLst/>
                        <a:latin typeface="Arial"/>
                        <a:ea typeface="Times New Roman"/>
                        <a:cs typeface="Times New Roman"/>
                      </a:endParaRPr>
                    </a:p>
                  </a:txBody>
                  <a:tcPr marL="45914" marR="45914" marT="0" marB="0"/>
                </a:tc>
                <a:tc hMerge="1">
                  <a:txBody>
                    <a:bodyPr/>
                    <a:lstStyle/>
                    <a:p>
                      <a:endParaRPr lang="es-CO"/>
                    </a:p>
                  </a:txBody>
                  <a:tcPr/>
                </a:tc>
              </a:tr>
            </a:tbl>
          </a:graphicData>
        </a:graphic>
      </p:graphicFrame>
    </p:spTree>
    <p:extLst>
      <p:ext uri="{BB962C8B-B14F-4D97-AF65-F5344CB8AC3E}">
        <p14:creationId xmlns:p14="http://schemas.microsoft.com/office/powerpoint/2010/main" val="225763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p:nvPr/>
        </p:nvPicPr>
        <p:blipFill>
          <a:blip r:embed="rId2">
            <a:extLst>
              <a:ext uri="{28A0092B-C50C-407E-A947-70E740481C1C}">
                <a14:useLocalDpi xmlns:a14="http://schemas.microsoft.com/office/drawing/2010/main" val="0"/>
              </a:ext>
            </a:extLst>
          </a:blip>
          <a:stretch>
            <a:fillRect/>
          </a:stretch>
        </p:blipFill>
        <p:spPr>
          <a:xfrm>
            <a:off x="1979712" y="2060847"/>
            <a:ext cx="5599311" cy="2415133"/>
          </a:xfrm>
          <a:prstGeom prst="rect">
            <a:avLst/>
          </a:prstGeom>
        </p:spPr>
      </p:pic>
      <p:sp>
        <p:nvSpPr>
          <p:cNvPr id="5" name="4 Marcador de contenido"/>
          <p:cNvSpPr>
            <a:spLocks noGrp="1"/>
          </p:cNvSpPr>
          <p:nvPr>
            <p:ph idx="1"/>
          </p:nvPr>
        </p:nvSpPr>
        <p:spPr>
          <a:xfrm>
            <a:off x="1719027" y="980728"/>
            <a:ext cx="6120680" cy="936104"/>
          </a:xfrm>
        </p:spPr>
        <p:txBody>
          <a:bodyPr>
            <a:normAutofit/>
          </a:bodyPr>
          <a:lstStyle/>
          <a:p>
            <a:pPr marL="0" indent="0">
              <a:buNone/>
            </a:pPr>
            <a:r>
              <a:rPr lang="es-CO" sz="3200" b="1" dirty="0">
                <a:latin typeface="Times New Roman" pitchFamily="18" charset="0"/>
                <a:cs typeface="Times New Roman" pitchFamily="18" charset="0"/>
              </a:rPr>
              <a:t>Nombre comercial del proyecto</a:t>
            </a:r>
            <a:endParaRPr lang="es-CO" sz="3200" dirty="0">
              <a:latin typeface="Times New Roman" pitchFamily="18" charset="0"/>
              <a:cs typeface="Times New Roman" pitchFamily="18" charset="0"/>
            </a:endParaRPr>
          </a:p>
          <a:p>
            <a:endParaRPr lang="es-CO" dirty="0"/>
          </a:p>
        </p:txBody>
      </p:sp>
    </p:spTree>
    <p:extLst>
      <p:ext uri="{BB962C8B-B14F-4D97-AF65-F5344CB8AC3E}">
        <p14:creationId xmlns:p14="http://schemas.microsoft.com/office/powerpoint/2010/main" val="1759187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extLst>
              <p:ext uri="{D42A27DB-BD31-4B8C-83A1-F6EECF244321}">
                <p14:modId xmlns:p14="http://schemas.microsoft.com/office/powerpoint/2010/main" val="3841215097"/>
              </p:ext>
            </p:extLst>
          </p:nvPr>
        </p:nvGraphicFramePr>
        <p:xfrm>
          <a:off x="1979713" y="1936541"/>
          <a:ext cx="6048672" cy="3449637"/>
        </p:xfrm>
        <a:graphic>
          <a:graphicData uri="http://schemas.openxmlformats.org/drawingml/2006/table">
            <a:tbl>
              <a:tblPr firstRow="1" firstCol="1" bandRow="1">
                <a:tableStyleId>{5C22544A-7EE6-4342-B048-85BDC9FD1C3A}</a:tableStyleId>
              </a:tblPr>
              <a:tblGrid>
                <a:gridCol w="1365221"/>
                <a:gridCol w="4683451"/>
              </a:tblGrid>
              <a:tr h="657074">
                <a:tc>
                  <a:txBody>
                    <a:bodyPr/>
                    <a:lstStyle/>
                    <a:p>
                      <a:pPr>
                        <a:lnSpc>
                          <a:spcPct val="115000"/>
                        </a:lnSpc>
                        <a:spcAft>
                          <a:spcPts val="0"/>
                        </a:spcAft>
                      </a:pPr>
                      <a:r>
                        <a:rPr lang="es-ES_tradnl" sz="900" dirty="0">
                          <a:effectLst/>
                        </a:rPr>
                        <a:t>Identificación del requerimiento: </a:t>
                      </a:r>
                      <a:endParaRPr lang="es-CO" sz="700" dirty="0">
                        <a:effectLst/>
                        <a:latin typeface="Calibri"/>
                        <a:ea typeface="Calibri"/>
                        <a:cs typeface="Times New Roman"/>
                      </a:endParaRPr>
                    </a:p>
                  </a:txBody>
                  <a:tcPr marL="45914" marR="45914" marT="0" marB="0"/>
                </a:tc>
                <a:tc>
                  <a:txBody>
                    <a:bodyPr/>
                    <a:lstStyle/>
                    <a:p>
                      <a:pPr>
                        <a:lnSpc>
                          <a:spcPct val="115000"/>
                        </a:lnSpc>
                        <a:spcAft>
                          <a:spcPts val="0"/>
                        </a:spcAft>
                      </a:pPr>
                      <a:r>
                        <a:rPr lang="es-ES_tradnl" sz="900" dirty="0">
                          <a:effectLst/>
                        </a:rPr>
                        <a:t>RF03</a:t>
                      </a:r>
                      <a:endParaRPr lang="es-CO" sz="700" dirty="0">
                        <a:effectLst/>
                        <a:latin typeface="Calibri"/>
                        <a:ea typeface="Calibri"/>
                        <a:cs typeface="Times New Roman"/>
                      </a:endParaRPr>
                    </a:p>
                  </a:txBody>
                  <a:tcPr marL="45914" marR="45914" marT="0" marB="0"/>
                </a:tc>
              </a:tr>
              <a:tr h="492805">
                <a:tc>
                  <a:txBody>
                    <a:bodyPr/>
                    <a:lstStyle/>
                    <a:p>
                      <a:pPr>
                        <a:lnSpc>
                          <a:spcPct val="115000"/>
                        </a:lnSpc>
                        <a:spcAft>
                          <a:spcPts val="0"/>
                        </a:spcAft>
                      </a:pPr>
                      <a:r>
                        <a:rPr lang="es-ES_tradnl" sz="900">
                          <a:effectLst/>
                        </a:rPr>
                        <a:t>Nombre del Requerimiento: </a:t>
                      </a:r>
                      <a:endParaRPr lang="es-CO" sz="700">
                        <a:effectLst/>
                        <a:latin typeface="Calibri"/>
                        <a:ea typeface="Calibri"/>
                        <a:cs typeface="Times New Roman"/>
                      </a:endParaRPr>
                    </a:p>
                  </a:txBody>
                  <a:tcPr marL="45914" marR="45914" marT="0" marB="0"/>
                </a:tc>
                <a:tc>
                  <a:txBody>
                    <a:bodyPr/>
                    <a:lstStyle/>
                    <a:p>
                      <a:pPr>
                        <a:lnSpc>
                          <a:spcPct val="115000"/>
                        </a:lnSpc>
                        <a:spcAft>
                          <a:spcPts val="0"/>
                        </a:spcAft>
                      </a:pPr>
                      <a:r>
                        <a:rPr lang="es-ES_tradnl" sz="900">
                          <a:effectLst/>
                        </a:rPr>
                        <a:t>Código de caracterización del producto</a:t>
                      </a:r>
                      <a:endParaRPr lang="es-CO" sz="700">
                        <a:effectLst/>
                        <a:latin typeface="Calibri"/>
                        <a:ea typeface="Calibri"/>
                        <a:cs typeface="Times New Roman"/>
                      </a:endParaRPr>
                    </a:p>
                  </a:txBody>
                  <a:tcPr marL="45914" marR="45914" marT="0" marB="0"/>
                </a:tc>
              </a:tr>
              <a:tr h="328537">
                <a:tc>
                  <a:txBody>
                    <a:bodyPr/>
                    <a:lstStyle/>
                    <a:p>
                      <a:pPr>
                        <a:lnSpc>
                          <a:spcPct val="115000"/>
                        </a:lnSpc>
                        <a:spcAft>
                          <a:spcPts val="0"/>
                        </a:spcAft>
                      </a:pPr>
                      <a:r>
                        <a:rPr lang="es-ES_tradnl" sz="900">
                          <a:effectLst/>
                        </a:rPr>
                        <a:t>Características: </a:t>
                      </a:r>
                      <a:endParaRPr lang="es-CO" sz="700">
                        <a:effectLst/>
                        <a:latin typeface="Calibri"/>
                        <a:ea typeface="Calibri"/>
                        <a:cs typeface="Times New Roman"/>
                      </a:endParaRPr>
                    </a:p>
                  </a:txBody>
                  <a:tcPr marL="45914" marR="45914" marT="0" marB="0"/>
                </a:tc>
                <a:tc>
                  <a:txBody>
                    <a:bodyPr/>
                    <a:lstStyle/>
                    <a:p>
                      <a:pPr>
                        <a:lnSpc>
                          <a:spcPct val="115000"/>
                        </a:lnSpc>
                        <a:spcAft>
                          <a:spcPts val="0"/>
                        </a:spcAft>
                      </a:pPr>
                      <a:r>
                        <a:rPr lang="es-ES_tradnl" sz="900">
                          <a:effectLst/>
                        </a:rPr>
                        <a:t>El producto tendrá una barra de código que identificara el producto.</a:t>
                      </a:r>
                      <a:endParaRPr lang="es-CO" sz="700">
                        <a:effectLst/>
                        <a:latin typeface="Calibri"/>
                        <a:ea typeface="Calibri"/>
                        <a:cs typeface="Times New Roman"/>
                      </a:endParaRPr>
                    </a:p>
                  </a:txBody>
                  <a:tcPr marL="45914" marR="45914" marT="0" marB="0"/>
                </a:tc>
              </a:tr>
              <a:tr h="657074">
                <a:tc>
                  <a:txBody>
                    <a:bodyPr/>
                    <a:lstStyle/>
                    <a:p>
                      <a:pPr>
                        <a:lnSpc>
                          <a:spcPct val="115000"/>
                        </a:lnSpc>
                        <a:spcAft>
                          <a:spcPts val="0"/>
                        </a:spcAft>
                      </a:pPr>
                      <a:r>
                        <a:rPr lang="es-ES_tradnl" sz="900">
                          <a:effectLst/>
                        </a:rPr>
                        <a:t>Descripción del requerimiento: </a:t>
                      </a:r>
                      <a:endParaRPr lang="es-CO" sz="700">
                        <a:effectLst/>
                        <a:latin typeface="Calibri"/>
                        <a:ea typeface="Calibri"/>
                        <a:cs typeface="Times New Roman"/>
                      </a:endParaRPr>
                    </a:p>
                  </a:txBody>
                  <a:tcPr marL="45914" marR="45914" marT="0" marB="0"/>
                </a:tc>
                <a:tc>
                  <a:txBody>
                    <a:bodyPr/>
                    <a:lstStyle/>
                    <a:p>
                      <a:pPr>
                        <a:lnSpc>
                          <a:spcPct val="115000"/>
                        </a:lnSpc>
                        <a:spcAft>
                          <a:spcPts val="0"/>
                        </a:spcAft>
                      </a:pPr>
                      <a:r>
                        <a:rPr lang="es-ES_tradnl" sz="900" dirty="0">
                          <a:effectLst/>
                        </a:rPr>
                        <a:t>El sistema identificara El código de barras y lo pondrá en el sistema haciendo un inventario de lo vendido.</a:t>
                      </a:r>
                      <a:endParaRPr lang="es-CO" sz="700" dirty="0">
                        <a:effectLst/>
                        <a:latin typeface="Calibri"/>
                        <a:ea typeface="Calibri"/>
                        <a:cs typeface="Times New Roman"/>
                      </a:endParaRPr>
                    </a:p>
                  </a:txBody>
                  <a:tcPr marL="45914" marR="45914" marT="0" marB="0"/>
                </a:tc>
              </a:tr>
              <a:tr h="1149879">
                <a:tc>
                  <a:txBody>
                    <a:bodyPr/>
                    <a:lstStyle/>
                    <a:p>
                      <a:pPr>
                        <a:lnSpc>
                          <a:spcPct val="115000"/>
                        </a:lnSpc>
                        <a:spcAft>
                          <a:spcPts val="0"/>
                        </a:spcAft>
                      </a:pPr>
                      <a:r>
                        <a:rPr lang="es-ES_tradnl" sz="900">
                          <a:effectLst/>
                        </a:rPr>
                        <a:t>Requerimiento NO funcional: </a:t>
                      </a:r>
                      <a:endParaRPr lang="es-CO" sz="700">
                        <a:effectLst/>
                        <a:latin typeface="Calibri"/>
                        <a:ea typeface="Calibri"/>
                        <a:cs typeface="Times New Roman"/>
                      </a:endParaRPr>
                    </a:p>
                  </a:txBody>
                  <a:tcPr marL="45914" marR="45914" marT="0" marB="0"/>
                </a:tc>
                <a:tc>
                  <a:txBody>
                    <a:bodyPr/>
                    <a:lstStyle/>
                    <a:p>
                      <a:pPr marL="342900" lvl="0" indent="-342900">
                        <a:lnSpc>
                          <a:spcPct val="115000"/>
                        </a:lnSpc>
                        <a:spcAft>
                          <a:spcPts val="0"/>
                        </a:spcAft>
                        <a:buFont typeface="Symbol"/>
                        <a:buChar char=""/>
                      </a:pPr>
                      <a:r>
                        <a:rPr lang="es-ES_tradnl" sz="900">
                          <a:effectLst/>
                        </a:rPr>
                        <a:t>RNF01</a:t>
                      </a:r>
                      <a:endParaRPr lang="es-CO" sz="700">
                        <a:effectLst/>
                      </a:endParaRPr>
                    </a:p>
                    <a:p>
                      <a:pPr marL="342900" lvl="0" indent="-342900">
                        <a:lnSpc>
                          <a:spcPct val="115000"/>
                        </a:lnSpc>
                        <a:spcAft>
                          <a:spcPts val="0"/>
                        </a:spcAft>
                        <a:buFont typeface="Symbol"/>
                        <a:buChar char=""/>
                      </a:pPr>
                      <a:r>
                        <a:rPr lang="es-ES_tradnl" sz="900">
                          <a:effectLst/>
                        </a:rPr>
                        <a:t>RNF07</a:t>
                      </a:r>
                      <a:endParaRPr lang="es-CO" sz="700">
                        <a:effectLst/>
                      </a:endParaRPr>
                    </a:p>
                    <a:p>
                      <a:pPr marL="342900" lvl="0" indent="-342900">
                        <a:lnSpc>
                          <a:spcPct val="115000"/>
                        </a:lnSpc>
                        <a:spcAft>
                          <a:spcPts val="0"/>
                        </a:spcAft>
                        <a:buFont typeface="Symbol"/>
                        <a:buChar char=""/>
                      </a:pPr>
                      <a:r>
                        <a:rPr lang="es-ES_tradnl" sz="900">
                          <a:effectLst/>
                        </a:rPr>
                        <a:t>RNF08</a:t>
                      </a:r>
                      <a:endParaRPr lang="es-CO" sz="700">
                        <a:effectLst/>
                      </a:endParaRPr>
                    </a:p>
                    <a:p>
                      <a:pPr marL="342900" lvl="0" indent="-342900">
                        <a:lnSpc>
                          <a:spcPct val="115000"/>
                        </a:lnSpc>
                        <a:spcAft>
                          <a:spcPts val="0"/>
                        </a:spcAft>
                        <a:buFont typeface="Symbol"/>
                        <a:buChar char=""/>
                      </a:pPr>
                      <a:r>
                        <a:rPr lang="es-ES_tradnl" sz="900">
                          <a:effectLst/>
                        </a:rPr>
                        <a:t>RNF09</a:t>
                      </a:r>
                      <a:endParaRPr lang="es-CO" sz="700">
                        <a:effectLst/>
                      </a:endParaRPr>
                    </a:p>
                    <a:p>
                      <a:pPr marL="342900" lvl="0" indent="-342900">
                        <a:lnSpc>
                          <a:spcPct val="115000"/>
                        </a:lnSpc>
                        <a:spcAft>
                          <a:spcPts val="0"/>
                        </a:spcAft>
                        <a:buFont typeface="Symbol"/>
                        <a:buChar char=""/>
                      </a:pPr>
                      <a:r>
                        <a:rPr lang="es-ES_tradnl" sz="900">
                          <a:effectLst/>
                        </a:rPr>
                        <a:t>RNF10</a:t>
                      </a:r>
                      <a:endParaRPr lang="es-CO" sz="700">
                        <a:effectLst/>
                      </a:endParaRPr>
                    </a:p>
                    <a:p>
                      <a:pPr marL="342900" lvl="0" indent="-342900">
                        <a:lnSpc>
                          <a:spcPct val="115000"/>
                        </a:lnSpc>
                        <a:spcAft>
                          <a:spcPts val="0"/>
                        </a:spcAft>
                        <a:buFont typeface="Symbol"/>
                        <a:buChar char=""/>
                      </a:pPr>
                      <a:r>
                        <a:rPr lang="es-ES_tradnl" sz="900">
                          <a:effectLst/>
                        </a:rPr>
                        <a:t>RNF11</a:t>
                      </a:r>
                      <a:endParaRPr lang="es-CO" sz="700">
                        <a:effectLst/>
                      </a:endParaRPr>
                    </a:p>
                    <a:p>
                      <a:pPr marL="342900" lvl="0" indent="-342900">
                        <a:lnSpc>
                          <a:spcPct val="115000"/>
                        </a:lnSpc>
                        <a:spcAft>
                          <a:spcPts val="0"/>
                        </a:spcAft>
                        <a:buFont typeface="Symbol"/>
                        <a:buChar char=""/>
                      </a:pPr>
                      <a:r>
                        <a:rPr lang="es-ES_tradnl" sz="900">
                          <a:effectLst/>
                        </a:rPr>
                        <a:t>RNF15</a:t>
                      </a:r>
                      <a:endParaRPr lang="es-CO" sz="700">
                        <a:effectLst/>
                        <a:latin typeface="Calibri"/>
                        <a:ea typeface="Calibri"/>
                        <a:cs typeface="Times New Roman"/>
                      </a:endParaRPr>
                    </a:p>
                  </a:txBody>
                  <a:tcPr marL="45914" marR="45914" marT="0" marB="0"/>
                </a:tc>
              </a:tr>
              <a:tr h="164268">
                <a:tc gridSpan="2">
                  <a:txBody>
                    <a:bodyPr/>
                    <a:lstStyle/>
                    <a:p>
                      <a:pPr>
                        <a:lnSpc>
                          <a:spcPct val="115000"/>
                        </a:lnSpc>
                        <a:spcAft>
                          <a:spcPts val="0"/>
                        </a:spcAft>
                      </a:pPr>
                      <a:r>
                        <a:rPr lang="es-ES_tradnl" sz="900" dirty="0">
                          <a:effectLst/>
                        </a:rPr>
                        <a:t>Prioridad del requerimiento:     Alta</a:t>
                      </a:r>
                      <a:endParaRPr lang="es-CO" sz="700" dirty="0">
                        <a:effectLst/>
                        <a:latin typeface="Calibri"/>
                        <a:ea typeface="Calibri"/>
                        <a:cs typeface="Times New Roman"/>
                      </a:endParaRPr>
                    </a:p>
                  </a:txBody>
                  <a:tcPr marL="45914" marR="45914" marT="0" marB="0"/>
                </a:tc>
                <a:tc hMerge="1">
                  <a:txBody>
                    <a:bodyPr/>
                    <a:lstStyle/>
                    <a:p>
                      <a:endParaRPr lang="es-CO"/>
                    </a:p>
                  </a:txBody>
                  <a:tcPr/>
                </a:tc>
              </a:tr>
            </a:tbl>
          </a:graphicData>
        </a:graphic>
      </p:graphicFrame>
      <p:pic>
        <p:nvPicPr>
          <p:cNvPr id="5" name="Picture 4" descr="Resultado de imagen para requisitos animados la empresa"/>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43833"/>
                    </a14:imgEffect>
                  </a14:imgLayer>
                </a14:imgProps>
              </a:ext>
              <a:ext uri="{28A0092B-C50C-407E-A947-70E740481C1C}">
                <a14:useLocalDpi xmlns:a14="http://schemas.microsoft.com/office/drawing/2010/main" val="0"/>
              </a:ext>
            </a:extLst>
          </a:blip>
          <a:srcRect l="13588" r="50000"/>
          <a:stretch/>
        </p:blipFill>
        <p:spPr bwMode="auto">
          <a:xfrm>
            <a:off x="307974" y="3933056"/>
            <a:ext cx="208096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075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extLst>
              <p:ext uri="{D42A27DB-BD31-4B8C-83A1-F6EECF244321}">
                <p14:modId xmlns:p14="http://schemas.microsoft.com/office/powerpoint/2010/main" val="3942448240"/>
              </p:ext>
            </p:extLst>
          </p:nvPr>
        </p:nvGraphicFramePr>
        <p:xfrm>
          <a:off x="1475656" y="1964104"/>
          <a:ext cx="5804921" cy="3553128"/>
        </p:xfrm>
        <a:graphic>
          <a:graphicData uri="http://schemas.openxmlformats.org/drawingml/2006/table">
            <a:tbl>
              <a:tblPr firstRow="1" firstCol="1" bandRow="1">
                <a:tableStyleId>{5C22544A-7EE6-4342-B048-85BDC9FD1C3A}</a:tableStyleId>
              </a:tblPr>
              <a:tblGrid>
                <a:gridCol w="1406627"/>
                <a:gridCol w="4398294"/>
              </a:tblGrid>
              <a:tr h="608760">
                <a:tc>
                  <a:txBody>
                    <a:bodyPr/>
                    <a:lstStyle/>
                    <a:p>
                      <a:pPr>
                        <a:lnSpc>
                          <a:spcPct val="115000"/>
                        </a:lnSpc>
                        <a:spcAft>
                          <a:spcPts val="0"/>
                        </a:spcAft>
                      </a:pPr>
                      <a:r>
                        <a:rPr lang="es-ES_tradnl" sz="1200" dirty="0">
                          <a:effectLst/>
                        </a:rPr>
                        <a:t>Identificación del requerimiento: </a:t>
                      </a:r>
                      <a:endParaRPr lang="es-CO" sz="900" dirty="0">
                        <a:effectLst/>
                        <a:latin typeface="Calibri"/>
                        <a:ea typeface="Calibri"/>
                        <a:cs typeface="Times New Roman"/>
                      </a:endParaRPr>
                    </a:p>
                  </a:txBody>
                  <a:tcPr marL="56717" marR="56717" marT="0" marB="0"/>
                </a:tc>
                <a:tc>
                  <a:txBody>
                    <a:bodyPr/>
                    <a:lstStyle/>
                    <a:p>
                      <a:pPr>
                        <a:lnSpc>
                          <a:spcPct val="115000"/>
                        </a:lnSpc>
                        <a:spcAft>
                          <a:spcPts val="0"/>
                        </a:spcAft>
                      </a:pPr>
                      <a:r>
                        <a:rPr lang="es-ES_tradnl" sz="1200" dirty="0">
                          <a:effectLst/>
                        </a:rPr>
                        <a:t>RF04</a:t>
                      </a:r>
                      <a:endParaRPr lang="es-CO" sz="900" dirty="0">
                        <a:effectLst/>
                        <a:latin typeface="Calibri"/>
                        <a:ea typeface="Calibri"/>
                        <a:cs typeface="Times New Roman"/>
                      </a:endParaRPr>
                    </a:p>
                  </a:txBody>
                  <a:tcPr marL="56717" marR="56717" marT="0" marB="0"/>
                </a:tc>
              </a:tr>
              <a:tr h="405840">
                <a:tc>
                  <a:txBody>
                    <a:bodyPr/>
                    <a:lstStyle/>
                    <a:p>
                      <a:pPr>
                        <a:lnSpc>
                          <a:spcPct val="115000"/>
                        </a:lnSpc>
                        <a:spcAft>
                          <a:spcPts val="0"/>
                        </a:spcAft>
                      </a:pPr>
                      <a:r>
                        <a:rPr lang="es-ES_tradnl" sz="1200">
                          <a:effectLst/>
                        </a:rPr>
                        <a:t>Nombre del Requerimiento: </a:t>
                      </a:r>
                      <a:endParaRPr lang="es-CO" sz="900">
                        <a:effectLst/>
                        <a:latin typeface="Calibri"/>
                        <a:ea typeface="Calibri"/>
                        <a:cs typeface="Times New Roman"/>
                      </a:endParaRPr>
                    </a:p>
                  </a:txBody>
                  <a:tcPr marL="56717" marR="56717" marT="0" marB="0"/>
                </a:tc>
                <a:tc>
                  <a:txBody>
                    <a:bodyPr/>
                    <a:lstStyle/>
                    <a:p>
                      <a:pPr>
                        <a:lnSpc>
                          <a:spcPct val="115000"/>
                        </a:lnSpc>
                        <a:spcAft>
                          <a:spcPts val="0"/>
                        </a:spcAft>
                      </a:pPr>
                      <a:r>
                        <a:rPr lang="es-ES_tradnl" sz="1200">
                          <a:effectLst/>
                        </a:rPr>
                        <a:t>Estampado del producto</a:t>
                      </a:r>
                      <a:endParaRPr lang="es-CO" sz="900">
                        <a:effectLst/>
                        <a:latin typeface="Calibri"/>
                        <a:ea typeface="Calibri"/>
                        <a:cs typeface="Times New Roman"/>
                      </a:endParaRPr>
                    </a:p>
                  </a:txBody>
                  <a:tcPr marL="56717" marR="56717" marT="0" marB="0"/>
                </a:tc>
              </a:tr>
              <a:tr h="405840">
                <a:tc>
                  <a:txBody>
                    <a:bodyPr/>
                    <a:lstStyle/>
                    <a:p>
                      <a:pPr>
                        <a:lnSpc>
                          <a:spcPct val="115000"/>
                        </a:lnSpc>
                        <a:spcAft>
                          <a:spcPts val="0"/>
                        </a:spcAft>
                      </a:pPr>
                      <a:r>
                        <a:rPr lang="es-ES_tradnl" sz="1200">
                          <a:effectLst/>
                        </a:rPr>
                        <a:t>Características: </a:t>
                      </a:r>
                      <a:endParaRPr lang="es-CO" sz="900">
                        <a:effectLst/>
                        <a:latin typeface="Calibri"/>
                        <a:ea typeface="Calibri"/>
                        <a:cs typeface="Times New Roman"/>
                      </a:endParaRPr>
                    </a:p>
                  </a:txBody>
                  <a:tcPr marL="56717" marR="56717" marT="0" marB="0"/>
                </a:tc>
                <a:tc>
                  <a:txBody>
                    <a:bodyPr/>
                    <a:lstStyle/>
                    <a:p>
                      <a:pPr>
                        <a:lnSpc>
                          <a:spcPct val="115000"/>
                        </a:lnSpc>
                        <a:spcAft>
                          <a:spcPts val="0"/>
                        </a:spcAft>
                      </a:pPr>
                      <a:r>
                        <a:rPr lang="es-ES_tradnl" sz="1200">
                          <a:effectLst/>
                        </a:rPr>
                        <a:t>Los productos tendrán un estampado de la empresa para identificarla.</a:t>
                      </a:r>
                      <a:endParaRPr lang="es-CO" sz="900">
                        <a:effectLst/>
                        <a:latin typeface="Calibri"/>
                        <a:ea typeface="Calibri"/>
                        <a:cs typeface="Times New Roman"/>
                      </a:endParaRPr>
                    </a:p>
                  </a:txBody>
                  <a:tcPr marL="56717" marR="56717" marT="0" marB="0"/>
                </a:tc>
              </a:tr>
              <a:tr h="405840">
                <a:tc>
                  <a:txBody>
                    <a:bodyPr/>
                    <a:lstStyle/>
                    <a:p>
                      <a:pPr>
                        <a:lnSpc>
                          <a:spcPct val="115000"/>
                        </a:lnSpc>
                        <a:spcAft>
                          <a:spcPts val="0"/>
                        </a:spcAft>
                      </a:pPr>
                      <a:r>
                        <a:rPr lang="es-ES_tradnl" sz="1200" dirty="0">
                          <a:effectLst/>
                        </a:rPr>
                        <a:t>Descripción del requerimiento: </a:t>
                      </a:r>
                      <a:endParaRPr lang="es-CO" sz="900" dirty="0">
                        <a:effectLst/>
                        <a:latin typeface="Calibri"/>
                        <a:ea typeface="Calibri"/>
                        <a:cs typeface="Times New Roman"/>
                      </a:endParaRPr>
                    </a:p>
                  </a:txBody>
                  <a:tcPr marL="56717" marR="56717" marT="0" marB="0"/>
                </a:tc>
                <a:tc>
                  <a:txBody>
                    <a:bodyPr/>
                    <a:lstStyle/>
                    <a:p>
                      <a:pPr>
                        <a:lnSpc>
                          <a:spcPct val="115000"/>
                        </a:lnSpc>
                        <a:spcAft>
                          <a:spcPts val="0"/>
                        </a:spcAft>
                      </a:pPr>
                      <a:r>
                        <a:rPr lang="es-ES_tradnl" sz="1200">
                          <a:effectLst/>
                        </a:rPr>
                        <a:t>El Cliente en caso de una devolución podrá identificar si el producto fue comprado en la empresa.</a:t>
                      </a:r>
                      <a:endParaRPr lang="es-CO" sz="900">
                        <a:effectLst/>
                        <a:latin typeface="Calibri"/>
                        <a:ea typeface="Calibri"/>
                        <a:cs typeface="Times New Roman"/>
                      </a:endParaRPr>
                    </a:p>
                  </a:txBody>
                  <a:tcPr marL="56717" marR="56717" marT="0" marB="0"/>
                </a:tc>
              </a:tr>
              <a:tr h="1420439">
                <a:tc>
                  <a:txBody>
                    <a:bodyPr/>
                    <a:lstStyle/>
                    <a:p>
                      <a:pPr>
                        <a:lnSpc>
                          <a:spcPct val="115000"/>
                        </a:lnSpc>
                        <a:spcAft>
                          <a:spcPts val="0"/>
                        </a:spcAft>
                      </a:pPr>
                      <a:r>
                        <a:rPr lang="es-ES_tradnl" sz="1200">
                          <a:effectLst/>
                        </a:rPr>
                        <a:t>Requerimiento NO funcional: </a:t>
                      </a:r>
                      <a:endParaRPr lang="es-CO" sz="900">
                        <a:effectLst/>
                        <a:latin typeface="Calibri"/>
                        <a:ea typeface="Calibri"/>
                        <a:cs typeface="Times New Roman"/>
                      </a:endParaRPr>
                    </a:p>
                  </a:txBody>
                  <a:tcPr marL="56717" marR="56717" marT="0" marB="0"/>
                </a:tc>
                <a:tc>
                  <a:txBody>
                    <a:bodyPr/>
                    <a:lstStyle/>
                    <a:p>
                      <a:pPr marL="342900" lvl="0" indent="-342900">
                        <a:lnSpc>
                          <a:spcPct val="115000"/>
                        </a:lnSpc>
                        <a:spcAft>
                          <a:spcPts val="0"/>
                        </a:spcAft>
                        <a:buFont typeface="Symbol"/>
                        <a:buChar char=""/>
                      </a:pPr>
                      <a:r>
                        <a:rPr lang="es-ES_tradnl" sz="1200">
                          <a:effectLst/>
                        </a:rPr>
                        <a:t>RNF01</a:t>
                      </a:r>
                      <a:endParaRPr lang="es-CO" sz="900">
                        <a:effectLst/>
                      </a:endParaRPr>
                    </a:p>
                    <a:p>
                      <a:pPr marL="342900" lvl="0" indent="-342900">
                        <a:lnSpc>
                          <a:spcPct val="115000"/>
                        </a:lnSpc>
                        <a:spcAft>
                          <a:spcPts val="0"/>
                        </a:spcAft>
                        <a:buFont typeface="Symbol"/>
                        <a:buChar char=""/>
                      </a:pPr>
                      <a:r>
                        <a:rPr lang="es-ES_tradnl" sz="1200">
                          <a:effectLst/>
                        </a:rPr>
                        <a:t>RNF06</a:t>
                      </a:r>
                      <a:endParaRPr lang="es-CO" sz="900">
                        <a:effectLst/>
                      </a:endParaRPr>
                    </a:p>
                    <a:p>
                      <a:pPr marL="342900" lvl="0" indent="-342900">
                        <a:lnSpc>
                          <a:spcPct val="115000"/>
                        </a:lnSpc>
                        <a:spcAft>
                          <a:spcPts val="0"/>
                        </a:spcAft>
                        <a:buFont typeface="Symbol"/>
                        <a:buChar char=""/>
                      </a:pPr>
                      <a:r>
                        <a:rPr lang="es-ES_tradnl" sz="1200">
                          <a:effectLst/>
                        </a:rPr>
                        <a:t>RNF07</a:t>
                      </a:r>
                      <a:endParaRPr lang="es-CO" sz="900">
                        <a:effectLst/>
                      </a:endParaRPr>
                    </a:p>
                    <a:p>
                      <a:pPr marL="342900" lvl="0" indent="-342900">
                        <a:lnSpc>
                          <a:spcPct val="115000"/>
                        </a:lnSpc>
                        <a:spcAft>
                          <a:spcPts val="0"/>
                        </a:spcAft>
                        <a:buFont typeface="Symbol"/>
                        <a:buChar char=""/>
                      </a:pPr>
                      <a:r>
                        <a:rPr lang="es-ES_tradnl" sz="1200">
                          <a:effectLst/>
                        </a:rPr>
                        <a:t>RNF08</a:t>
                      </a:r>
                      <a:endParaRPr lang="es-CO" sz="900">
                        <a:effectLst/>
                      </a:endParaRPr>
                    </a:p>
                    <a:p>
                      <a:pPr marL="342900" lvl="0" indent="-342900">
                        <a:lnSpc>
                          <a:spcPct val="115000"/>
                        </a:lnSpc>
                        <a:spcAft>
                          <a:spcPts val="0"/>
                        </a:spcAft>
                        <a:buFont typeface="Symbol"/>
                        <a:buChar char=""/>
                      </a:pPr>
                      <a:r>
                        <a:rPr lang="es-ES_tradnl" sz="1200">
                          <a:effectLst/>
                        </a:rPr>
                        <a:t>RNF10</a:t>
                      </a:r>
                      <a:endParaRPr lang="es-CO" sz="900">
                        <a:effectLst/>
                      </a:endParaRPr>
                    </a:p>
                    <a:p>
                      <a:pPr marL="342900" lvl="0" indent="-342900">
                        <a:lnSpc>
                          <a:spcPct val="115000"/>
                        </a:lnSpc>
                        <a:spcAft>
                          <a:spcPts val="0"/>
                        </a:spcAft>
                        <a:buFont typeface="Symbol"/>
                        <a:buChar char=""/>
                      </a:pPr>
                      <a:r>
                        <a:rPr lang="es-ES_tradnl" sz="1200">
                          <a:effectLst/>
                        </a:rPr>
                        <a:t>RNF11</a:t>
                      </a:r>
                      <a:endParaRPr lang="es-CO" sz="900">
                        <a:effectLst/>
                      </a:endParaRPr>
                    </a:p>
                    <a:p>
                      <a:pPr marL="342900" lvl="0" indent="-342900">
                        <a:lnSpc>
                          <a:spcPct val="115000"/>
                        </a:lnSpc>
                        <a:spcAft>
                          <a:spcPts val="0"/>
                        </a:spcAft>
                        <a:buFont typeface="Symbol"/>
                        <a:buChar char=""/>
                      </a:pPr>
                      <a:r>
                        <a:rPr lang="es-ES_tradnl" sz="1200">
                          <a:effectLst/>
                        </a:rPr>
                        <a:t>RNF09</a:t>
                      </a:r>
                      <a:endParaRPr lang="es-CO" sz="900">
                        <a:effectLst/>
                        <a:latin typeface="Calibri"/>
                        <a:ea typeface="Calibri"/>
                        <a:cs typeface="Times New Roman"/>
                      </a:endParaRPr>
                    </a:p>
                  </a:txBody>
                  <a:tcPr marL="56717" marR="56717" marT="0" marB="0"/>
                </a:tc>
              </a:tr>
              <a:tr h="202920">
                <a:tc gridSpan="2">
                  <a:txBody>
                    <a:bodyPr/>
                    <a:lstStyle/>
                    <a:p>
                      <a:pPr>
                        <a:lnSpc>
                          <a:spcPct val="115000"/>
                        </a:lnSpc>
                        <a:spcAft>
                          <a:spcPts val="0"/>
                        </a:spcAft>
                      </a:pPr>
                      <a:r>
                        <a:rPr lang="es-ES_tradnl" sz="1200" dirty="0">
                          <a:effectLst/>
                        </a:rPr>
                        <a:t>Prioridad del requerimiento:     Alta</a:t>
                      </a:r>
                      <a:endParaRPr lang="es-CO" sz="900" dirty="0">
                        <a:effectLst/>
                        <a:latin typeface="Calibri"/>
                        <a:ea typeface="Calibri"/>
                        <a:cs typeface="Times New Roman"/>
                      </a:endParaRPr>
                    </a:p>
                  </a:txBody>
                  <a:tcPr marL="56717" marR="56717" marT="0" marB="0"/>
                </a:tc>
                <a:tc hMerge="1">
                  <a:txBody>
                    <a:bodyPr/>
                    <a:lstStyle/>
                    <a:p>
                      <a:endParaRPr lang="es-CO"/>
                    </a:p>
                  </a:txBody>
                  <a:tcPr/>
                </a:tc>
              </a:tr>
            </a:tbl>
          </a:graphicData>
        </a:graphic>
      </p:graphicFrame>
      <p:pic>
        <p:nvPicPr>
          <p:cNvPr id="5" name="Picture 4" descr="Resultado de imagen para requisitos animados la empresa"/>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43833"/>
                    </a14:imgEffect>
                  </a14:imgLayer>
                </a14:imgProps>
              </a:ext>
              <a:ext uri="{28A0092B-C50C-407E-A947-70E740481C1C}">
                <a14:useLocalDpi xmlns:a14="http://schemas.microsoft.com/office/drawing/2010/main" val="0"/>
              </a:ext>
            </a:extLst>
          </a:blip>
          <a:srcRect l="13588" r="50000"/>
          <a:stretch/>
        </p:blipFill>
        <p:spPr bwMode="auto">
          <a:xfrm flipH="1">
            <a:off x="6876256" y="3867617"/>
            <a:ext cx="208096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543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extLst>
              <p:ext uri="{D42A27DB-BD31-4B8C-83A1-F6EECF244321}">
                <p14:modId xmlns:p14="http://schemas.microsoft.com/office/powerpoint/2010/main" val="202478951"/>
              </p:ext>
            </p:extLst>
          </p:nvPr>
        </p:nvGraphicFramePr>
        <p:xfrm>
          <a:off x="2051720" y="1988840"/>
          <a:ext cx="5976664" cy="3476921"/>
        </p:xfrm>
        <a:graphic>
          <a:graphicData uri="http://schemas.openxmlformats.org/drawingml/2006/table">
            <a:tbl>
              <a:tblPr firstRow="1" firstCol="1" bandRow="1">
                <a:tableStyleId>{5C22544A-7EE6-4342-B048-85BDC9FD1C3A}</a:tableStyleId>
              </a:tblPr>
              <a:tblGrid>
                <a:gridCol w="1348967"/>
                <a:gridCol w="4627697"/>
              </a:tblGrid>
              <a:tr h="731983">
                <a:tc>
                  <a:txBody>
                    <a:bodyPr/>
                    <a:lstStyle/>
                    <a:p>
                      <a:pPr>
                        <a:lnSpc>
                          <a:spcPct val="115000"/>
                        </a:lnSpc>
                        <a:spcAft>
                          <a:spcPts val="0"/>
                        </a:spcAft>
                      </a:pPr>
                      <a:r>
                        <a:rPr lang="es-ES_tradnl" sz="1000" dirty="0">
                          <a:effectLst/>
                        </a:rPr>
                        <a:t>Identificación del requerimiento: </a:t>
                      </a:r>
                      <a:endParaRPr lang="es-CO" sz="800" dirty="0">
                        <a:effectLst/>
                        <a:latin typeface="Calibri"/>
                        <a:ea typeface="Calibri"/>
                        <a:cs typeface="Times New Roman"/>
                      </a:endParaRPr>
                    </a:p>
                  </a:txBody>
                  <a:tcPr marL="50747" marR="50747" marT="0" marB="0"/>
                </a:tc>
                <a:tc>
                  <a:txBody>
                    <a:bodyPr/>
                    <a:lstStyle/>
                    <a:p>
                      <a:pPr>
                        <a:lnSpc>
                          <a:spcPct val="200000"/>
                        </a:lnSpc>
                        <a:spcAft>
                          <a:spcPts val="0"/>
                        </a:spcAft>
                      </a:pPr>
                      <a:r>
                        <a:rPr lang="es-ES_tradnl" sz="1000" dirty="0">
                          <a:effectLst/>
                        </a:rPr>
                        <a:t>RF05</a:t>
                      </a:r>
                      <a:endParaRPr lang="es-CO" sz="800" dirty="0">
                        <a:effectLst/>
                        <a:latin typeface="Calibri"/>
                        <a:ea typeface="Calibri"/>
                        <a:cs typeface="Times New Roman"/>
                      </a:endParaRPr>
                    </a:p>
                  </a:txBody>
                  <a:tcPr marL="50747" marR="50747" marT="0" marB="0"/>
                </a:tc>
              </a:tr>
              <a:tr h="548988">
                <a:tc>
                  <a:txBody>
                    <a:bodyPr/>
                    <a:lstStyle/>
                    <a:p>
                      <a:pPr>
                        <a:lnSpc>
                          <a:spcPct val="115000"/>
                        </a:lnSpc>
                        <a:spcAft>
                          <a:spcPts val="0"/>
                        </a:spcAft>
                      </a:pPr>
                      <a:r>
                        <a:rPr lang="es-ES_tradnl" sz="1000">
                          <a:effectLst/>
                        </a:rPr>
                        <a:t>Nombre del Requerimiento: </a:t>
                      </a:r>
                      <a:endParaRPr lang="es-CO" sz="800">
                        <a:effectLst/>
                        <a:latin typeface="Calibri"/>
                        <a:ea typeface="Calibri"/>
                        <a:cs typeface="Times New Roman"/>
                      </a:endParaRPr>
                    </a:p>
                  </a:txBody>
                  <a:tcPr marL="50747" marR="50747" marT="0" marB="0"/>
                </a:tc>
                <a:tc>
                  <a:txBody>
                    <a:bodyPr/>
                    <a:lstStyle/>
                    <a:p>
                      <a:pPr>
                        <a:lnSpc>
                          <a:spcPct val="200000"/>
                        </a:lnSpc>
                        <a:spcAft>
                          <a:spcPts val="0"/>
                        </a:spcAft>
                      </a:pPr>
                      <a:r>
                        <a:rPr lang="es-ES_tradnl" sz="1000" dirty="0">
                          <a:effectLst/>
                        </a:rPr>
                        <a:t>Inventariado</a:t>
                      </a:r>
                      <a:endParaRPr lang="es-CO" sz="800" dirty="0">
                        <a:effectLst/>
                        <a:latin typeface="Calibri"/>
                        <a:ea typeface="Calibri"/>
                        <a:cs typeface="Times New Roman"/>
                      </a:endParaRPr>
                    </a:p>
                  </a:txBody>
                  <a:tcPr marL="50747" marR="50747" marT="0" marB="0"/>
                </a:tc>
              </a:tr>
              <a:tr h="365992">
                <a:tc>
                  <a:txBody>
                    <a:bodyPr/>
                    <a:lstStyle/>
                    <a:p>
                      <a:pPr>
                        <a:lnSpc>
                          <a:spcPct val="115000"/>
                        </a:lnSpc>
                        <a:spcAft>
                          <a:spcPts val="0"/>
                        </a:spcAft>
                      </a:pPr>
                      <a:r>
                        <a:rPr lang="es-ES_tradnl" sz="1000">
                          <a:effectLst/>
                        </a:rPr>
                        <a:t>Características: </a:t>
                      </a:r>
                      <a:endParaRPr lang="es-CO" sz="800">
                        <a:effectLst/>
                        <a:latin typeface="Calibri"/>
                        <a:ea typeface="Calibri"/>
                        <a:cs typeface="Times New Roman"/>
                      </a:endParaRPr>
                    </a:p>
                  </a:txBody>
                  <a:tcPr marL="50747" marR="50747" marT="0" marB="0"/>
                </a:tc>
                <a:tc>
                  <a:txBody>
                    <a:bodyPr/>
                    <a:lstStyle/>
                    <a:p>
                      <a:pPr>
                        <a:lnSpc>
                          <a:spcPct val="115000"/>
                        </a:lnSpc>
                        <a:spcAft>
                          <a:spcPts val="0"/>
                        </a:spcAft>
                      </a:pPr>
                      <a:r>
                        <a:rPr lang="es-ES_tradnl" sz="1000">
                          <a:effectLst/>
                        </a:rPr>
                        <a:t>El sistema podrá identificar los productos que entran y salen de la empresa.</a:t>
                      </a:r>
                      <a:endParaRPr lang="es-CO" sz="800">
                        <a:effectLst/>
                        <a:latin typeface="Calibri"/>
                        <a:ea typeface="Calibri"/>
                        <a:cs typeface="Times New Roman"/>
                      </a:endParaRPr>
                    </a:p>
                  </a:txBody>
                  <a:tcPr marL="50747" marR="50747" marT="0" marB="0"/>
                </a:tc>
              </a:tr>
              <a:tr h="731983">
                <a:tc>
                  <a:txBody>
                    <a:bodyPr/>
                    <a:lstStyle/>
                    <a:p>
                      <a:pPr>
                        <a:lnSpc>
                          <a:spcPct val="115000"/>
                        </a:lnSpc>
                        <a:spcAft>
                          <a:spcPts val="0"/>
                        </a:spcAft>
                      </a:pPr>
                      <a:r>
                        <a:rPr lang="es-ES_tradnl" sz="1000">
                          <a:effectLst/>
                        </a:rPr>
                        <a:t>Descripción del requerimiento: </a:t>
                      </a:r>
                      <a:endParaRPr lang="es-CO" sz="800">
                        <a:effectLst/>
                        <a:latin typeface="Calibri"/>
                        <a:ea typeface="Calibri"/>
                        <a:cs typeface="Times New Roman"/>
                      </a:endParaRPr>
                    </a:p>
                  </a:txBody>
                  <a:tcPr marL="50747" marR="50747" marT="0" marB="0"/>
                </a:tc>
                <a:tc>
                  <a:txBody>
                    <a:bodyPr/>
                    <a:lstStyle/>
                    <a:p>
                      <a:pPr>
                        <a:lnSpc>
                          <a:spcPct val="115000"/>
                        </a:lnSpc>
                        <a:spcAft>
                          <a:spcPts val="0"/>
                        </a:spcAft>
                      </a:pPr>
                      <a:r>
                        <a:rPr lang="es-ES_tradnl" sz="1000" dirty="0">
                          <a:effectLst/>
                        </a:rPr>
                        <a:t>El sistema al entrar el producto lo inventaría y llevara un seguimiento de los productos vendidos.</a:t>
                      </a:r>
                      <a:endParaRPr lang="es-CO" sz="800" dirty="0">
                        <a:effectLst/>
                        <a:latin typeface="Calibri"/>
                        <a:ea typeface="Calibri"/>
                        <a:cs typeface="Times New Roman"/>
                      </a:endParaRPr>
                    </a:p>
                  </a:txBody>
                  <a:tcPr marL="50747" marR="50747" marT="0" marB="0"/>
                </a:tc>
              </a:tr>
              <a:tr h="914979">
                <a:tc>
                  <a:txBody>
                    <a:bodyPr/>
                    <a:lstStyle/>
                    <a:p>
                      <a:pPr>
                        <a:lnSpc>
                          <a:spcPct val="115000"/>
                        </a:lnSpc>
                        <a:spcAft>
                          <a:spcPts val="0"/>
                        </a:spcAft>
                      </a:pPr>
                      <a:r>
                        <a:rPr lang="es-ES_tradnl" sz="1000">
                          <a:effectLst/>
                        </a:rPr>
                        <a:t>Requerimiento NO funcional: </a:t>
                      </a:r>
                      <a:endParaRPr lang="es-CO" sz="800">
                        <a:effectLst/>
                        <a:latin typeface="Calibri"/>
                        <a:ea typeface="Calibri"/>
                        <a:cs typeface="Times New Roman"/>
                      </a:endParaRPr>
                    </a:p>
                  </a:txBody>
                  <a:tcPr marL="50747" marR="50747" marT="0" marB="0"/>
                </a:tc>
                <a:tc>
                  <a:txBody>
                    <a:bodyPr/>
                    <a:lstStyle/>
                    <a:p>
                      <a:pPr marL="342900" lvl="0" indent="-342900">
                        <a:lnSpc>
                          <a:spcPct val="115000"/>
                        </a:lnSpc>
                        <a:spcAft>
                          <a:spcPts val="0"/>
                        </a:spcAft>
                        <a:buFont typeface="Symbol"/>
                        <a:buChar char=""/>
                      </a:pPr>
                      <a:r>
                        <a:rPr lang="es-ES_tradnl" sz="1000">
                          <a:effectLst/>
                        </a:rPr>
                        <a:t>RNF02</a:t>
                      </a:r>
                      <a:endParaRPr lang="es-CO" sz="800">
                        <a:effectLst/>
                      </a:endParaRPr>
                    </a:p>
                    <a:p>
                      <a:pPr marL="342900" lvl="0" indent="-342900">
                        <a:lnSpc>
                          <a:spcPct val="115000"/>
                        </a:lnSpc>
                        <a:spcAft>
                          <a:spcPts val="0"/>
                        </a:spcAft>
                        <a:buFont typeface="Symbol"/>
                        <a:buChar char=""/>
                      </a:pPr>
                      <a:r>
                        <a:rPr lang="es-ES_tradnl" sz="1000">
                          <a:effectLst/>
                        </a:rPr>
                        <a:t>RNF03</a:t>
                      </a:r>
                      <a:endParaRPr lang="es-CO" sz="800">
                        <a:effectLst/>
                      </a:endParaRPr>
                    </a:p>
                    <a:p>
                      <a:pPr marL="342900" lvl="0" indent="-342900">
                        <a:lnSpc>
                          <a:spcPct val="115000"/>
                        </a:lnSpc>
                        <a:spcAft>
                          <a:spcPts val="0"/>
                        </a:spcAft>
                        <a:buFont typeface="Symbol"/>
                        <a:buChar char=""/>
                      </a:pPr>
                      <a:r>
                        <a:rPr lang="es-ES_tradnl" sz="1000">
                          <a:effectLst/>
                        </a:rPr>
                        <a:t>RNF04</a:t>
                      </a:r>
                      <a:endParaRPr lang="es-CO" sz="800">
                        <a:effectLst/>
                      </a:endParaRPr>
                    </a:p>
                    <a:p>
                      <a:pPr marL="342900" lvl="0" indent="-342900">
                        <a:lnSpc>
                          <a:spcPct val="115000"/>
                        </a:lnSpc>
                        <a:spcAft>
                          <a:spcPts val="0"/>
                        </a:spcAft>
                        <a:buFont typeface="Symbol"/>
                        <a:buChar char=""/>
                      </a:pPr>
                      <a:r>
                        <a:rPr lang="es-ES_tradnl" sz="1000">
                          <a:effectLst/>
                        </a:rPr>
                        <a:t>RNF06</a:t>
                      </a:r>
                      <a:endParaRPr lang="es-CO" sz="800">
                        <a:effectLst/>
                      </a:endParaRPr>
                    </a:p>
                    <a:p>
                      <a:pPr marL="342900" lvl="0" indent="-342900">
                        <a:lnSpc>
                          <a:spcPct val="115000"/>
                        </a:lnSpc>
                        <a:spcAft>
                          <a:spcPts val="0"/>
                        </a:spcAft>
                        <a:buFont typeface="Symbol"/>
                        <a:buChar char=""/>
                      </a:pPr>
                      <a:r>
                        <a:rPr lang="es-ES_tradnl" sz="1000">
                          <a:effectLst/>
                        </a:rPr>
                        <a:t>RNF07</a:t>
                      </a:r>
                      <a:endParaRPr lang="es-CO" sz="800">
                        <a:effectLst/>
                        <a:latin typeface="Calibri"/>
                        <a:ea typeface="Calibri"/>
                        <a:cs typeface="Times New Roman"/>
                      </a:endParaRPr>
                    </a:p>
                  </a:txBody>
                  <a:tcPr marL="50747" marR="50747" marT="0" marB="0"/>
                </a:tc>
              </a:tr>
              <a:tr h="182996">
                <a:tc gridSpan="2">
                  <a:txBody>
                    <a:bodyPr/>
                    <a:lstStyle/>
                    <a:p>
                      <a:pPr>
                        <a:lnSpc>
                          <a:spcPct val="115000"/>
                        </a:lnSpc>
                        <a:spcAft>
                          <a:spcPts val="0"/>
                        </a:spcAft>
                      </a:pPr>
                      <a:r>
                        <a:rPr lang="es-ES_tradnl" sz="1000" dirty="0">
                          <a:effectLst/>
                        </a:rPr>
                        <a:t>Prioridad del requerimiento:     Alta</a:t>
                      </a:r>
                      <a:endParaRPr lang="es-CO" sz="800" dirty="0">
                        <a:effectLst/>
                        <a:latin typeface="Calibri"/>
                        <a:ea typeface="Calibri"/>
                        <a:cs typeface="Times New Roman"/>
                      </a:endParaRPr>
                    </a:p>
                  </a:txBody>
                  <a:tcPr marL="50747" marR="50747" marT="0" marB="0"/>
                </a:tc>
                <a:tc hMerge="1">
                  <a:txBody>
                    <a:bodyPr/>
                    <a:lstStyle/>
                    <a:p>
                      <a:endParaRPr lang="es-CO"/>
                    </a:p>
                  </a:txBody>
                  <a:tcPr/>
                </a:tc>
              </a:tr>
            </a:tbl>
          </a:graphicData>
        </a:graphic>
      </p:graphicFrame>
      <p:pic>
        <p:nvPicPr>
          <p:cNvPr id="5" name="Picture 4" descr="Resultado de imagen para requisitos animados la empresa"/>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43833"/>
                    </a14:imgEffect>
                  </a14:imgLayer>
                </a14:imgProps>
              </a:ext>
              <a:ext uri="{28A0092B-C50C-407E-A947-70E740481C1C}">
                <a14:useLocalDpi xmlns:a14="http://schemas.microsoft.com/office/drawing/2010/main" val="0"/>
              </a:ext>
            </a:extLst>
          </a:blip>
          <a:srcRect l="13588" r="50000"/>
          <a:stretch/>
        </p:blipFill>
        <p:spPr bwMode="auto">
          <a:xfrm>
            <a:off x="307974" y="3933056"/>
            <a:ext cx="208096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713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07704" y="1052736"/>
            <a:ext cx="6571343" cy="536248"/>
          </a:xfrm>
        </p:spPr>
        <p:txBody>
          <a:bodyPr>
            <a:normAutofit fontScale="90000"/>
          </a:bodyPr>
          <a:lstStyle/>
          <a:p>
            <a:r>
              <a:rPr lang="es-CO" sz="2900" dirty="0"/>
              <a:t>Referencias no funcionales</a:t>
            </a:r>
            <a:r>
              <a:rPr lang="es-CO" dirty="0"/>
              <a:t/>
            </a:r>
            <a:br>
              <a:rPr lang="es-CO" dirty="0"/>
            </a:br>
            <a:endParaRPr lang="es-CO" dirty="0"/>
          </a:p>
        </p:txBody>
      </p:sp>
      <p:graphicFrame>
        <p:nvGraphicFramePr>
          <p:cNvPr id="4" name="3 Tabla"/>
          <p:cNvGraphicFramePr>
            <a:graphicFrameLocks noGrp="1"/>
          </p:cNvGraphicFramePr>
          <p:nvPr>
            <p:extLst>
              <p:ext uri="{D42A27DB-BD31-4B8C-83A1-F6EECF244321}">
                <p14:modId xmlns:p14="http://schemas.microsoft.com/office/powerpoint/2010/main" val="4283875457"/>
              </p:ext>
            </p:extLst>
          </p:nvPr>
        </p:nvGraphicFramePr>
        <p:xfrm>
          <a:off x="1475656" y="1988840"/>
          <a:ext cx="5704964" cy="3579112"/>
        </p:xfrm>
        <a:graphic>
          <a:graphicData uri="http://schemas.openxmlformats.org/drawingml/2006/table">
            <a:tbl>
              <a:tblPr firstRow="1" firstCol="1" bandRow="1">
                <a:tableStyleId>{5C22544A-7EE6-4342-B048-85BDC9FD1C3A}</a:tableStyleId>
              </a:tblPr>
              <a:tblGrid>
                <a:gridCol w="1287643"/>
                <a:gridCol w="4417321"/>
              </a:tblGrid>
              <a:tr h="808100">
                <a:tc>
                  <a:txBody>
                    <a:bodyPr/>
                    <a:lstStyle/>
                    <a:p>
                      <a:pPr>
                        <a:lnSpc>
                          <a:spcPct val="115000"/>
                        </a:lnSpc>
                        <a:spcAft>
                          <a:spcPts val="0"/>
                        </a:spcAft>
                      </a:pPr>
                      <a:r>
                        <a:rPr lang="es-ES_tradnl" sz="1400" dirty="0">
                          <a:effectLst/>
                        </a:rPr>
                        <a:t>Identificación del requerimiento: </a:t>
                      </a:r>
                      <a:endParaRPr lang="es-CO" sz="1100" dirty="0">
                        <a:effectLst/>
                        <a:latin typeface="Calibri"/>
                        <a:ea typeface="Calibri"/>
                        <a:cs typeface="Times New Roman"/>
                      </a:endParaRPr>
                    </a:p>
                  </a:txBody>
                  <a:tcPr marL="68580" marR="68580" marT="0" marB="0"/>
                </a:tc>
                <a:tc>
                  <a:txBody>
                    <a:bodyPr/>
                    <a:lstStyle/>
                    <a:p>
                      <a:pPr>
                        <a:lnSpc>
                          <a:spcPct val="115000"/>
                        </a:lnSpc>
                        <a:spcAft>
                          <a:spcPts val="0"/>
                        </a:spcAft>
                      </a:pPr>
                      <a:r>
                        <a:rPr lang="es-ES_tradnl" sz="1400" dirty="0">
                          <a:effectLst/>
                        </a:rPr>
                        <a:t>RNF01</a:t>
                      </a:r>
                      <a:endParaRPr lang="es-CO" sz="1100" dirty="0">
                        <a:effectLst/>
                        <a:latin typeface="Calibri"/>
                        <a:ea typeface="Calibri"/>
                        <a:cs typeface="Times New Roman"/>
                      </a:endParaRPr>
                    </a:p>
                  </a:txBody>
                  <a:tcPr marL="68580" marR="68580" marT="0" marB="0"/>
                </a:tc>
              </a:tr>
              <a:tr h="808100">
                <a:tc>
                  <a:txBody>
                    <a:bodyPr/>
                    <a:lstStyle/>
                    <a:p>
                      <a:pPr>
                        <a:lnSpc>
                          <a:spcPct val="115000"/>
                        </a:lnSpc>
                        <a:spcAft>
                          <a:spcPts val="0"/>
                        </a:spcAft>
                      </a:pPr>
                      <a:r>
                        <a:rPr lang="es-ES_tradnl" sz="1400" dirty="0">
                          <a:effectLst/>
                        </a:rPr>
                        <a:t>Nombre del Requerimiento: </a:t>
                      </a:r>
                      <a:endParaRPr lang="es-CO" sz="1100" dirty="0">
                        <a:effectLst/>
                        <a:latin typeface="Calibri"/>
                        <a:ea typeface="Calibri"/>
                        <a:cs typeface="Times New Roman"/>
                      </a:endParaRPr>
                    </a:p>
                  </a:txBody>
                  <a:tcPr marL="68580" marR="68580" marT="0" marB="0"/>
                </a:tc>
                <a:tc>
                  <a:txBody>
                    <a:bodyPr/>
                    <a:lstStyle/>
                    <a:p>
                      <a:pPr>
                        <a:lnSpc>
                          <a:spcPct val="115000"/>
                        </a:lnSpc>
                        <a:spcAft>
                          <a:spcPts val="0"/>
                        </a:spcAft>
                      </a:pPr>
                      <a:r>
                        <a:rPr lang="es-ES_tradnl" sz="1400">
                          <a:effectLst/>
                        </a:rPr>
                        <a:t>envase de productos</a:t>
                      </a:r>
                      <a:endParaRPr lang="es-CO" sz="1100">
                        <a:effectLst/>
                        <a:latin typeface="Calibri"/>
                        <a:ea typeface="Calibri"/>
                        <a:cs typeface="Times New Roman"/>
                      </a:endParaRPr>
                    </a:p>
                  </a:txBody>
                  <a:tcPr marL="68580" marR="68580" marT="0" marB="0"/>
                </a:tc>
              </a:tr>
              <a:tr h="538733">
                <a:tc>
                  <a:txBody>
                    <a:bodyPr/>
                    <a:lstStyle/>
                    <a:p>
                      <a:pPr>
                        <a:lnSpc>
                          <a:spcPct val="115000"/>
                        </a:lnSpc>
                        <a:spcAft>
                          <a:spcPts val="0"/>
                        </a:spcAft>
                      </a:pPr>
                      <a:r>
                        <a:rPr lang="es-ES_tradnl" sz="1400">
                          <a:effectLst/>
                        </a:rPr>
                        <a:t>Características: </a:t>
                      </a:r>
                      <a:endParaRPr lang="es-CO" sz="1100">
                        <a:effectLst/>
                        <a:latin typeface="Calibri"/>
                        <a:ea typeface="Calibri"/>
                        <a:cs typeface="Times New Roman"/>
                      </a:endParaRPr>
                    </a:p>
                  </a:txBody>
                  <a:tcPr marL="68580" marR="68580" marT="0" marB="0"/>
                </a:tc>
                <a:tc>
                  <a:txBody>
                    <a:bodyPr/>
                    <a:lstStyle/>
                    <a:p>
                      <a:pPr>
                        <a:lnSpc>
                          <a:spcPct val="115000"/>
                        </a:lnSpc>
                        <a:spcAft>
                          <a:spcPts val="0"/>
                        </a:spcAft>
                      </a:pPr>
                      <a:r>
                        <a:rPr lang="es-ES_tradnl" sz="1400">
                          <a:effectLst/>
                        </a:rPr>
                        <a:t>Cada producto se entregara con un envase a su cliente.</a:t>
                      </a:r>
                      <a:endParaRPr lang="es-CO" sz="1100">
                        <a:effectLst/>
                        <a:latin typeface="Calibri"/>
                        <a:ea typeface="Calibri"/>
                        <a:cs typeface="Times New Roman"/>
                      </a:endParaRPr>
                    </a:p>
                  </a:txBody>
                  <a:tcPr marL="68580" marR="68580" marT="0" marB="0"/>
                </a:tc>
              </a:tr>
              <a:tr h="808100">
                <a:tc>
                  <a:txBody>
                    <a:bodyPr/>
                    <a:lstStyle/>
                    <a:p>
                      <a:pPr>
                        <a:lnSpc>
                          <a:spcPct val="115000"/>
                        </a:lnSpc>
                        <a:spcAft>
                          <a:spcPts val="0"/>
                        </a:spcAft>
                      </a:pPr>
                      <a:r>
                        <a:rPr lang="es-ES_tradnl" sz="1400">
                          <a:effectLst/>
                        </a:rPr>
                        <a:t>Descripción del requerimiento: </a:t>
                      </a:r>
                      <a:endParaRPr lang="es-CO" sz="1100">
                        <a:effectLst/>
                        <a:latin typeface="Calibri"/>
                        <a:ea typeface="Calibri"/>
                        <a:cs typeface="Times New Roman"/>
                      </a:endParaRPr>
                    </a:p>
                  </a:txBody>
                  <a:tcPr marL="68580" marR="68580" marT="0" marB="0"/>
                </a:tc>
                <a:tc>
                  <a:txBody>
                    <a:bodyPr/>
                    <a:lstStyle/>
                    <a:p>
                      <a:pPr algn="just">
                        <a:lnSpc>
                          <a:spcPct val="115000"/>
                        </a:lnSpc>
                        <a:spcAft>
                          <a:spcPts val="1000"/>
                        </a:spcAft>
                      </a:pPr>
                      <a:r>
                        <a:rPr lang="es-ES_tradnl" sz="1400">
                          <a:effectLst/>
                        </a:rPr>
                        <a:t>Cuando el cliente pida su producto este de será empacado e recipientes plásticos.</a:t>
                      </a:r>
                      <a:endParaRPr lang="es-CO" sz="1100">
                        <a:effectLst/>
                        <a:latin typeface="Calibri"/>
                        <a:ea typeface="Calibri"/>
                        <a:cs typeface="Times New Roman"/>
                      </a:endParaRPr>
                    </a:p>
                  </a:txBody>
                  <a:tcPr marL="68580" marR="68580" marT="0" marB="0"/>
                </a:tc>
              </a:tr>
              <a:tr h="269367">
                <a:tc gridSpan="2">
                  <a:txBody>
                    <a:bodyPr/>
                    <a:lstStyle/>
                    <a:p>
                      <a:pPr>
                        <a:lnSpc>
                          <a:spcPct val="115000"/>
                        </a:lnSpc>
                        <a:spcAft>
                          <a:spcPts val="0"/>
                        </a:spcAft>
                      </a:pPr>
                      <a:r>
                        <a:rPr lang="es-ES_tradnl" sz="1400" dirty="0">
                          <a:effectLst/>
                        </a:rPr>
                        <a:t>Prioridad del requerimiento:     Media</a:t>
                      </a:r>
                      <a:endParaRPr lang="es-CO" sz="1100" dirty="0">
                        <a:effectLst/>
                        <a:latin typeface="Calibri"/>
                        <a:ea typeface="Calibri"/>
                        <a:cs typeface="Times New Roman"/>
                      </a:endParaRPr>
                    </a:p>
                  </a:txBody>
                  <a:tcPr marL="68580" marR="68580" marT="0" marB="0"/>
                </a:tc>
                <a:tc hMerge="1">
                  <a:txBody>
                    <a:bodyPr/>
                    <a:lstStyle/>
                    <a:p>
                      <a:endParaRPr lang="es-CO"/>
                    </a:p>
                  </a:txBody>
                  <a:tcPr/>
                </a:tc>
              </a:tr>
            </a:tbl>
          </a:graphicData>
        </a:graphic>
      </p:graphicFrame>
      <p:pic>
        <p:nvPicPr>
          <p:cNvPr id="5" name="Picture 4" descr="Resultado de imagen para requisitos animados la empresa"/>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43833"/>
                    </a14:imgEffect>
                  </a14:imgLayer>
                </a14:imgProps>
              </a:ext>
              <a:ext uri="{28A0092B-C50C-407E-A947-70E740481C1C}">
                <a14:useLocalDpi xmlns:a14="http://schemas.microsoft.com/office/drawing/2010/main" val="0"/>
              </a:ext>
            </a:extLst>
          </a:blip>
          <a:srcRect l="13588" r="50000"/>
          <a:stretch/>
        </p:blipFill>
        <p:spPr bwMode="auto">
          <a:xfrm flipH="1">
            <a:off x="6876256" y="3933056"/>
            <a:ext cx="208096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26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extLst>
              <p:ext uri="{D42A27DB-BD31-4B8C-83A1-F6EECF244321}">
                <p14:modId xmlns:p14="http://schemas.microsoft.com/office/powerpoint/2010/main" val="1421961714"/>
              </p:ext>
            </p:extLst>
          </p:nvPr>
        </p:nvGraphicFramePr>
        <p:xfrm>
          <a:off x="2195736" y="1947743"/>
          <a:ext cx="5827667" cy="3435096"/>
        </p:xfrm>
        <a:graphic>
          <a:graphicData uri="http://schemas.openxmlformats.org/drawingml/2006/table">
            <a:tbl>
              <a:tblPr firstRow="1" firstCol="1" bandRow="1">
                <a:tableStyleId>{5C22544A-7EE6-4342-B048-85BDC9FD1C3A}</a:tableStyleId>
              </a:tblPr>
              <a:tblGrid>
                <a:gridCol w="1315338"/>
                <a:gridCol w="4512329"/>
              </a:tblGrid>
              <a:tr h="0">
                <a:tc>
                  <a:txBody>
                    <a:bodyPr/>
                    <a:lstStyle/>
                    <a:p>
                      <a:pPr>
                        <a:lnSpc>
                          <a:spcPct val="115000"/>
                        </a:lnSpc>
                        <a:spcAft>
                          <a:spcPts val="0"/>
                        </a:spcAft>
                      </a:pPr>
                      <a:r>
                        <a:rPr lang="es-ES_tradnl" sz="1400" dirty="0">
                          <a:effectLst/>
                        </a:rPr>
                        <a:t>Identificación del requerimiento: </a:t>
                      </a:r>
                      <a:endParaRPr lang="es-CO" sz="1100" dirty="0">
                        <a:effectLst/>
                        <a:latin typeface="Calibri"/>
                        <a:ea typeface="Calibri"/>
                        <a:cs typeface="Times New Roman"/>
                      </a:endParaRPr>
                    </a:p>
                  </a:txBody>
                  <a:tcPr marL="68580" marR="68580" marT="0" marB="0"/>
                </a:tc>
                <a:tc>
                  <a:txBody>
                    <a:bodyPr/>
                    <a:lstStyle/>
                    <a:p>
                      <a:pPr>
                        <a:lnSpc>
                          <a:spcPct val="115000"/>
                        </a:lnSpc>
                        <a:spcAft>
                          <a:spcPts val="0"/>
                        </a:spcAft>
                      </a:pPr>
                      <a:r>
                        <a:rPr lang="es-ES_tradnl" sz="1400" dirty="0">
                          <a:effectLst/>
                        </a:rPr>
                        <a:t>RNF02</a:t>
                      </a:r>
                      <a:endParaRPr lang="es-CO" sz="1100"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s-ES_tradnl" sz="1400">
                          <a:effectLst/>
                        </a:rPr>
                        <a:t>Nombre del Requerimiento: </a:t>
                      </a:r>
                      <a:endParaRPr lang="es-CO" sz="1100">
                        <a:effectLst/>
                        <a:latin typeface="Calibri"/>
                        <a:ea typeface="Calibri"/>
                        <a:cs typeface="Times New Roman"/>
                      </a:endParaRPr>
                    </a:p>
                  </a:txBody>
                  <a:tcPr marL="68580" marR="68580" marT="0" marB="0"/>
                </a:tc>
                <a:tc>
                  <a:txBody>
                    <a:bodyPr/>
                    <a:lstStyle/>
                    <a:p>
                      <a:pPr>
                        <a:lnSpc>
                          <a:spcPct val="115000"/>
                        </a:lnSpc>
                        <a:spcAft>
                          <a:spcPts val="0"/>
                        </a:spcAft>
                      </a:pPr>
                      <a:r>
                        <a:rPr lang="es-ES_tradnl" sz="1400" dirty="0">
                          <a:effectLst/>
                        </a:rPr>
                        <a:t>Eficiencia</a:t>
                      </a:r>
                      <a:endParaRPr lang="es-CO" sz="1100"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s-ES_tradnl" sz="1400">
                          <a:effectLst/>
                        </a:rPr>
                        <a:t>Características: </a:t>
                      </a:r>
                      <a:endParaRPr lang="es-CO" sz="1100">
                        <a:effectLst/>
                        <a:latin typeface="Calibri"/>
                        <a:ea typeface="Calibri"/>
                        <a:cs typeface="Times New Roman"/>
                      </a:endParaRPr>
                    </a:p>
                  </a:txBody>
                  <a:tcPr marL="68580" marR="68580" marT="0" marB="0"/>
                </a:tc>
                <a:tc>
                  <a:txBody>
                    <a:bodyPr/>
                    <a:lstStyle/>
                    <a:p>
                      <a:pPr>
                        <a:lnSpc>
                          <a:spcPct val="115000"/>
                        </a:lnSpc>
                        <a:spcAft>
                          <a:spcPts val="0"/>
                        </a:spcAft>
                      </a:pPr>
                      <a:r>
                        <a:rPr lang="es-ES_tradnl" sz="1400">
                          <a:effectLst/>
                        </a:rPr>
                        <a:t>Toda funcionalidad del sistema y transacción de negocio debe responder al usuario en menos de 5 segundos.</a:t>
                      </a:r>
                      <a:endParaRPr lang="es-CO" sz="1100">
                        <a:effectLst/>
                        <a:latin typeface="Calibri"/>
                        <a:ea typeface="Calibri"/>
                        <a:cs typeface="Times New Roman"/>
                      </a:endParaRPr>
                    </a:p>
                  </a:txBody>
                  <a:tcPr marL="68580" marR="68580" marT="0" marB="0"/>
                </a:tc>
              </a:tr>
              <a:tr h="0">
                <a:tc>
                  <a:txBody>
                    <a:bodyPr/>
                    <a:lstStyle/>
                    <a:p>
                      <a:pPr>
                        <a:lnSpc>
                          <a:spcPct val="115000"/>
                        </a:lnSpc>
                        <a:spcAft>
                          <a:spcPts val="0"/>
                        </a:spcAft>
                      </a:pPr>
                      <a:r>
                        <a:rPr lang="es-ES_tradnl" sz="1400">
                          <a:effectLst/>
                        </a:rPr>
                        <a:t>Descripción del requerimiento: </a:t>
                      </a:r>
                      <a:endParaRPr lang="es-CO" sz="1100">
                        <a:effectLst/>
                        <a:latin typeface="Calibri"/>
                        <a:ea typeface="Calibri"/>
                        <a:cs typeface="Times New Roman"/>
                      </a:endParaRPr>
                    </a:p>
                  </a:txBody>
                  <a:tcPr marL="68580" marR="68580" marT="0" marB="0"/>
                </a:tc>
                <a:tc>
                  <a:txBody>
                    <a:bodyPr/>
                    <a:lstStyle/>
                    <a:p>
                      <a:pPr>
                        <a:lnSpc>
                          <a:spcPct val="115000"/>
                        </a:lnSpc>
                        <a:spcAft>
                          <a:spcPts val="0"/>
                        </a:spcAft>
                      </a:pPr>
                      <a:r>
                        <a:rPr lang="es-ES_tradnl" sz="1400">
                          <a:effectLst/>
                        </a:rPr>
                        <a:t>El sistema debe ser capaz de procesar  transacciones por segundo. Esto se medirá por medio de una  herramienta.</a:t>
                      </a:r>
                      <a:endParaRPr lang="es-CO" sz="1100">
                        <a:effectLst/>
                        <a:latin typeface="Calibri"/>
                        <a:ea typeface="Calibri"/>
                        <a:cs typeface="Times New Roman"/>
                      </a:endParaRPr>
                    </a:p>
                  </a:txBody>
                  <a:tcPr marL="68580" marR="68580" marT="0" marB="0"/>
                </a:tc>
              </a:tr>
              <a:tr h="0">
                <a:tc gridSpan="2">
                  <a:txBody>
                    <a:bodyPr/>
                    <a:lstStyle/>
                    <a:p>
                      <a:pPr>
                        <a:lnSpc>
                          <a:spcPct val="115000"/>
                        </a:lnSpc>
                        <a:spcAft>
                          <a:spcPts val="0"/>
                        </a:spcAft>
                      </a:pPr>
                      <a:r>
                        <a:rPr lang="es-ES_tradnl" sz="1400" dirty="0">
                          <a:effectLst/>
                        </a:rPr>
                        <a:t>Prioridad del requerimiento:     Baja</a:t>
                      </a:r>
                      <a:endParaRPr lang="es-CO" sz="1100" dirty="0">
                        <a:effectLst/>
                        <a:latin typeface="Calibri"/>
                        <a:ea typeface="Calibri"/>
                        <a:cs typeface="Times New Roman"/>
                      </a:endParaRPr>
                    </a:p>
                  </a:txBody>
                  <a:tcPr marL="68580" marR="68580" marT="0" marB="0"/>
                </a:tc>
                <a:tc hMerge="1">
                  <a:txBody>
                    <a:bodyPr/>
                    <a:lstStyle/>
                    <a:p>
                      <a:endParaRPr lang="es-CO"/>
                    </a:p>
                  </a:txBody>
                  <a:tcPr/>
                </a:tc>
              </a:tr>
            </a:tbl>
          </a:graphicData>
        </a:graphic>
      </p:graphicFrame>
      <p:pic>
        <p:nvPicPr>
          <p:cNvPr id="5" name="Picture 4" descr="Resultado de imagen para requisitos animados la empresa"/>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43833"/>
                    </a14:imgEffect>
                  </a14:imgLayer>
                </a14:imgProps>
              </a:ext>
              <a:ext uri="{28A0092B-C50C-407E-A947-70E740481C1C}">
                <a14:useLocalDpi xmlns:a14="http://schemas.microsoft.com/office/drawing/2010/main" val="0"/>
              </a:ext>
            </a:extLst>
          </a:blip>
          <a:srcRect l="13588" r="50000"/>
          <a:stretch/>
        </p:blipFill>
        <p:spPr bwMode="auto">
          <a:xfrm>
            <a:off x="307974" y="3933056"/>
            <a:ext cx="208096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057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extLst>
              <p:ext uri="{D42A27DB-BD31-4B8C-83A1-F6EECF244321}">
                <p14:modId xmlns:p14="http://schemas.microsoft.com/office/powerpoint/2010/main" val="4158968758"/>
              </p:ext>
            </p:extLst>
          </p:nvPr>
        </p:nvGraphicFramePr>
        <p:xfrm>
          <a:off x="1475656" y="2000645"/>
          <a:ext cx="5583538" cy="3449638"/>
        </p:xfrm>
        <a:graphic>
          <a:graphicData uri="http://schemas.openxmlformats.org/drawingml/2006/table">
            <a:tbl>
              <a:tblPr firstRow="1" firstCol="1" bandRow="1">
                <a:tableStyleId>{5C22544A-7EE6-4342-B048-85BDC9FD1C3A}</a:tableStyleId>
              </a:tblPr>
              <a:tblGrid>
                <a:gridCol w="1260237"/>
                <a:gridCol w="4323301"/>
              </a:tblGrid>
              <a:tr h="919903">
                <a:tc>
                  <a:txBody>
                    <a:bodyPr/>
                    <a:lstStyle/>
                    <a:p>
                      <a:pPr>
                        <a:lnSpc>
                          <a:spcPct val="115000"/>
                        </a:lnSpc>
                        <a:spcAft>
                          <a:spcPts val="0"/>
                        </a:spcAft>
                      </a:pPr>
                      <a:r>
                        <a:rPr lang="es-ES_tradnl" sz="1300" dirty="0">
                          <a:effectLst/>
                        </a:rPr>
                        <a:t>Identificación del requerimiento: </a:t>
                      </a:r>
                      <a:endParaRPr lang="es-CO" sz="1000" dirty="0">
                        <a:effectLst/>
                        <a:latin typeface="Calibri"/>
                        <a:ea typeface="Calibri"/>
                        <a:cs typeface="Times New Roman"/>
                      </a:endParaRPr>
                    </a:p>
                  </a:txBody>
                  <a:tcPr marL="64279" marR="64279" marT="0" marB="0"/>
                </a:tc>
                <a:tc>
                  <a:txBody>
                    <a:bodyPr/>
                    <a:lstStyle/>
                    <a:p>
                      <a:pPr>
                        <a:lnSpc>
                          <a:spcPct val="115000"/>
                        </a:lnSpc>
                        <a:spcAft>
                          <a:spcPts val="0"/>
                        </a:spcAft>
                      </a:pPr>
                      <a:r>
                        <a:rPr lang="es-ES_tradnl" sz="1300" dirty="0">
                          <a:effectLst/>
                        </a:rPr>
                        <a:t>RNF03</a:t>
                      </a:r>
                      <a:endParaRPr lang="es-CO" sz="1000" dirty="0">
                        <a:effectLst/>
                        <a:latin typeface="Calibri"/>
                        <a:ea typeface="Calibri"/>
                        <a:cs typeface="Times New Roman"/>
                      </a:endParaRPr>
                    </a:p>
                  </a:txBody>
                  <a:tcPr marL="64279" marR="64279" marT="0" marB="0"/>
                </a:tc>
              </a:tr>
              <a:tr h="689928">
                <a:tc>
                  <a:txBody>
                    <a:bodyPr/>
                    <a:lstStyle/>
                    <a:p>
                      <a:pPr>
                        <a:lnSpc>
                          <a:spcPct val="115000"/>
                        </a:lnSpc>
                        <a:spcAft>
                          <a:spcPts val="0"/>
                        </a:spcAft>
                      </a:pPr>
                      <a:r>
                        <a:rPr lang="es-ES_tradnl" sz="1300">
                          <a:effectLst/>
                        </a:rPr>
                        <a:t>Nombre del Requerimiento: </a:t>
                      </a:r>
                      <a:endParaRPr lang="es-CO" sz="1000">
                        <a:effectLst/>
                        <a:latin typeface="Calibri"/>
                        <a:ea typeface="Calibri"/>
                        <a:cs typeface="Times New Roman"/>
                      </a:endParaRPr>
                    </a:p>
                  </a:txBody>
                  <a:tcPr marL="64279" marR="64279" marT="0" marB="0"/>
                </a:tc>
                <a:tc>
                  <a:txBody>
                    <a:bodyPr/>
                    <a:lstStyle/>
                    <a:p>
                      <a:pPr>
                        <a:lnSpc>
                          <a:spcPct val="200000"/>
                        </a:lnSpc>
                        <a:spcAft>
                          <a:spcPts val="0"/>
                        </a:spcAft>
                      </a:pPr>
                      <a:r>
                        <a:rPr lang="es-ES_tradnl" sz="1300">
                          <a:effectLst/>
                        </a:rPr>
                        <a:t>Seguridad lógica</a:t>
                      </a:r>
                      <a:endParaRPr lang="es-CO" sz="1000">
                        <a:effectLst/>
                        <a:latin typeface="Calibri"/>
                        <a:ea typeface="Calibri"/>
                        <a:cs typeface="Times New Roman"/>
                      </a:endParaRPr>
                    </a:p>
                  </a:txBody>
                  <a:tcPr marL="64279" marR="64279" marT="0" marB="0"/>
                </a:tc>
              </a:tr>
              <a:tr h="689928">
                <a:tc>
                  <a:txBody>
                    <a:bodyPr/>
                    <a:lstStyle/>
                    <a:p>
                      <a:pPr>
                        <a:lnSpc>
                          <a:spcPct val="115000"/>
                        </a:lnSpc>
                        <a:spcAft>
                          <a:spcPts val="0"/>
                        </a:spcAft>
                      </a:pPr>
                      <a:r>
                        <a:rPr lang="es-ES_tradnl" sz="1300" dirty="0">
                          <a:effectLst/>
                        </a:rPr>
                        <a:t>Características: </a:t>
                      </a:r>
                      <a:endParaRPr lang="es-CO" sz="1000" dirty="0">
                        <a:effectLst/>
                        <a:latin typeface="Calibri"/>
                        <a:ea typeface="Calibri"/>
                        <a:cs typeface="Times New Roman"/>
                      </a:endParaRPr>
                    </a:p>
                  </a:txBody>
                  <a:tcPr marL="64279" marR="64279" marT="0" marB="0"/>
                </a:tc>
                <a:tc>
                  <a:txBody>
                    <a:bodyPr/>
                    <a:lstStyle/>
                    <a:p>
                      <a:pPr>
                        <a:lnSpc>
                          <a:spcPct val="115000"/>
                        </a:lnSpc>
                        <a:spcAft>
                          <a:spcPts val="0"/>
                        </a:spcAft>
                      </a:pPr>
                      <a:r>
                        <a:rPr lang="es-ES_tradnl" sz="1300">
                          <a:effectLst/>
                        </a:rPr>
                        <a:t>El sistema debe desarrollarse aplicando patrones y recomendaciones de programación que incrementen la seguridad.</a:t>
                      </a:r>
                      <a:endParaRPr lang="es-CO" sz="1000">
                        <a:effectLst/>
                        <a:latin typeface="Calibri"/>
                        <a:ea typeface="Calibri"/>
                        <a:cs typeface="Times New Roman"/>
                      </a:endParaRPr>
                    </a:p>
                  </a:txBody>
                  <a:tcPr marL="64279" marR="64279" marT="0" marB="0"/>
                </a:tc>
              </a:tr>
              <a:tr h="919903">
                <a:tc>
                  <a:txBody>
                    <a:bodyPr/>
                    <a:lstStyle/>
                    <a:p>
                      <a:pPr>
                        <a:lnSpc>
                          <a:spcPct val="115000"/>
                        </a:lnSpc>
                        <a:spcAft>
                          <a:spcPts val="0"/>
                        </a:spcAft>
                      </a:pPr>
                      <a:r>
                        <a:rPr lang="es-ES_tradnl" sz="1300">
                          <a:effectLst/>
                        </a:rPr>
                        <a:t>Descripción del requerimiento: </a:t>
                      </a:r>
                      <a:endParaRPr lang="es-CO" sz="1000">
                        <a:effectLst/>
                        <a:latin typeface="Calibri"/>
                        <a:ea typeface="Calibri"/>
                        <a:cs typeface="Times New Roman"/>
                      </a:endParaRPr>
                    </a:p>
                  </a:txBody>
                  <a:tcPr marL="64279" marR="64279" marT="0" marB="0"/>
                </a:tc>
                <a:tc>
                  <a:txBody>
                    <a:bodyPr/>
                    <a:lstStyle/>
                    <a:p>
                      <a:pPr algn="just">
                        <a:lnSpc>
                          <a:spcPct val="115000"/>
                        </a:lnSpc>
                        <a:spcAft>
                          <a:spcPts val="1000"/>
                        </a:spcAft>
                      </a:pPr>
                      <a:r>
                        <a:rPr lang="es-ES_tradnl" sz="1300">
                          <a:effectLst/>
                        </a:rPr>
                        <a:t>Los permisos de acceso al sistema podrán ser cambiados solamente por el administrador de acceso a datos.</a:t>
                      </a:r>
                      <a:endParaRPr lang="es-CO" sz="1000">
                        <a:effectLst/>
                        <a:latin typeface="Calibri"/>
                        <a:ea typeface="Calibri"/>
                        <a:cs typeface="Times New Roman"/>
                      </a:endParaRPr>
                    </a:p>
                  </a:txBody>
                  <a:tcPr marL="64279" marR="64279" marT="0" marB="0"/>
                </a:tc>
              </a:tr>
              <a:tr h="229976">
                <a:tc gridSpan="2">
                  <a:txBody>
                    <a:bodyPr/>
                    <a:lstStyle/>
                    <a:p>
                      <a:pPr>
                        <a:lnSpc>
                          <a:spcPct val="115000"/>
                        </a:lnSpc>
                        <a:spcAft>
                          <a:spcPts val="0"/>
                        </a:spcAft>
                      </a:pPr>
                      <a:r>
                        <a:rPr lang="es-ES_tradnl" sz="1300" dirty="0">
                          <a:effectLst/>
                        </a:rPr>
                        <a:t>Prioridad del requerimiento:     Alta</a:t>
                      </a:r>
                      <a:endParaRPr lang="es-CO" sz="1000" dirty="0">
                        <a:effectLst/>
                        <a:latin typeface="Calibri"/>
                        <a:ea typeface="Calibri"/>
                        <a:cs typeface="Times New Roman"/>
                      </a:endParaRPr>
                    </a:p>
                  </a:txBody>
                  <a:tcPr marL="64279" marR="64279" marT="0" marB="0"/>
                </a:tc>
                <a:tc hMerge="1">
                  <a:txBody>
                    <a:bodyPr/>
                    <a:lstStyle/>
                    <a:p>
                      <a:endParaRPr lang="es-CO"/>
                    </a:p>
                  </a:txBody>
                  <a:tcPr/>
                </a:tc>
              </a:tr>
            </a:tbl>
          </a:graphicData>
        </a:graphic>
      </p:graphicFrame>
      <p:pic>
        <p:nvPicPr>
          <p:cNvPr id="5" name="Picture 4" descr="Resultado de imagen para requisitos animados la empresa"/>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43833"/>
                    </a14:imgEffect>
                  </a14:imgLayer>
                </a14:imgProps>
              </a:ext>
              <a:ext uri="{28A0092B-C50C-407E-A947-70E740481C1C}">
                <a14:useLocalDpi xmlns:a14="http://schemas.microsoft.com/office/drawing/2010/main" val="0"/>
              </a:ext>
            </a:extLst>
          </a:blip>
          <a:srcRect l="13588" r="50000"/>
          <a:stretch/>
        </p:blipFill>
        <p:spPr bwMode="auto">
          <a:xfrm flipH="1">
            <a:off x="6804248" y="4000500"/>
            <a:ext cx="208096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041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extLst>
              <p:ext uri="{D42A27DB-BD31-4B8C-83A1-F6EECF244321}">
                <p14:modId xmlns:p14="http://schemas.microsoft.com/office/powerpoint/2010/main" val="4170303003"/>
              </p:ext>
            </p:extLst>
          </p:nvPr>
        </p:nvGraphicFramePr>
        <p:xfrm>
          <a:off x="2051720" y="1946073"/>
          <a:ext cx="5976665" cy="3435096"/>
        </p:xfrm>
        <a:graphic>
          <a:graphicData uri="http://schemas.openxmlformats.org/drawingml/2006/table">
            <a:tbl>
              <a:tblPr firstRow="1" firstCol="1" bandRow="1">
                <a:tableStyleId>{5C22544A-7EE6-4342-B048-85BDC9FD1C3A}</a:tableStyleId>
              </a:tblPr>
              <a:tblGrid>
                <a:gridCol w="1348967"/>
                <a:gridCol w="4627698"/>
              </a:tblGrid>
              <a:tr h="0">
                <a:tc>
                  <a:txBody>
                    <a:bodyPr/>
                    <a:lstStyle/>
                    <a:p>
                      <a:pPr>
                        <a:lnSpc>
                          <a:spcPct val="115000"/>
                        </a:lnSpc>
                        <a:spcAft>
                          <a:spcPts val="0"/>
                        </a:spcAft>
                      </a:pPr>
                      <a:r>
                        <a:rPr lang="es-ES_tradnl" sz="1400" dirty="0">
                          <a:effectLst/>
                        </a:rPr>
                        <a:t>Identificación del requerimiento: </a:t>
                      </a:r>
                      <a:endParaRPr lang="es-CO" sz="1100" dirty="0">
                        <a:effectLst/>
                        <a:latin typeface="Calibri"/>
                        <a:ea typeface="Calibri"/>
                        <a:cs typeface="Times New Roman"/>
                      </a:endParaRPr>
                    </a:p>
                  </a:txBody>
                  <a:tcPr marL="68580" marR="68580" marT="0" marB="0"/>
                </a:tc>
                <a:tc>
                  <a:txBody>
                    <a:bodyPr/>
                    <a:lstStyle/>
                    <a:p>
                      <a:pPr>
                        <a:lnSpc>
                          <a:spcPct val="115000"/>
                        </a:lnSpc>
                        <a:spcAft>
                          <a:spcPts val="0"/>
                        </a:spcAft>
                      </a:pPr>
                      <a:r>
                        <a:rPr lang="es-ES_tradnl" sz="1400" dirty="0">
                          <a:effectLst/>
                        </a:rPr>
                        <a:t>RNF04</a:t>
                      </a:r>
                      <a:endParaRPr lang="es-CO" sz="1100"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s-ES_tradnl" sz="1400">
                          <a:effectLst/>
                        </a:rPr>
                        <a:t>Nombre del Requerimiento: </a:t>
                      </a:r>
                      <a:endParaRPr lang="es-CO" sz="1100">
                        <a:effectLst/>
                        <a:latin typeface="Calibri"/>
                        <a:ea typeface="Calibri"/>
                        <a:cs typeface="Times New Roman"/>
                      </a:endParaRPr>
                    </a:p>
                  </a:txBody>
                  <a:tcPr marL="68580" marR="68580" marT="0" marB="0"/>
                </a:tc>
                <a:tc>
                  <a:txBody>
                    <a:bodyPr/>
                    <a:lstStyle/>
                    <a:p>
                      <a:pPr>
                        <a:lnSpc>
                          <a:spcPct val="200000"/>
                        </a:lnSpc>
                        <a:spcAft>
                          <a:spcPts val="0"/>
                        </a:spcAft>
                      </a:pPr>
                      <a:r>
                        <a:rPr lang="es-ES_tradnl" sz="1400" dirty="0">
                          <a:effectLst/>
                        </a:rPr>
                        <a:t>Protección de información</a:t>
                      </a:r>
                      <a:endParaRPr lang="es-CO" sz="1100"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s-ES_tradnl" sz="1400">
                          <a:effectLst/>
                        </a:rPr>
                        <a:t>Características: </a:t>
                      </a:r>
                      <a:endParaRPr lang="es-CO" sz="1100">
                        <a:effectLst/>
                        <a:latin typeface="Calibri"/>
                        <a:ea typeface="Calibri"/>
                        <a:cs typeface="Times New Roman"/>
                      </a:endParaRPr>
                    </a:p>
                  </a:txBody>
                  <a:tcPr marL="68580" marR="68580" marT="0" marB="0"/>
                </a:tc>
                <a:tc>
                  <a:txBody>
                    <a:bodyPr/>
                    <a:lstStyle/>
                    <a:p>
                      <a:pPr>
                        <a:lnSpc>
                          <a:spcPct val="115000"/>
                        </a:lnSpc>
                        <a:spcAft>
                          <a:spcPts val="0"/>
                        </a:spcAft>
                      </a:pPr>
                      <a:r>
                        <a:rPr lang="es-ES_tradnl" sz="1400">
                          <a:effectLst/>
                        </a:rPr>
                        <a:t>El usuario no podrá acceder al negocio si este llega a tener una emergencia.</a:t>
                      </a:r>
                      <a:endParaRPr lang="es-CO" sz="1100">
                        <a:effectLst/>
                        <a:latin typeface="Calibri"/>
                        <a:ea typeface="Calibri"/>
                        <a:cs typeface="Times New Roman"/>
                      </a:endParaRPr>
                    </a:p>
                  </a:txBody>
                  <a:tcPr marL="68580" marR="68580" marT="0" marB="0"/>
                </a:tc>
              </a:tr>
              <a:tr h="0">
                <a:tc>
                  <a:txBody>
                    <a:bodyPr/>
                    <a:lstStyle/>
                    <a:p>
                      <a:pPr>
                        <a:lnSpc>
                          <a:spcPct val="115000"/>
                        </a:lnSpc>
                        <a:spcAft>
                          <a:spcPts val="0"/>
                        </a:spcAft>
                      </a:pPr>
                      <a:r>
                        <a:rPr lang="es-ES_tradnl" sz="1400">
                          <a:effectLst/>
                        </a:rPr>
                        <a:t>Descripción del requerimiento: </a:t>
                      </a:r>
                      <a:endParaRPr lang="es-CO" sz="1100">
                        <a:effectLst/>
                        <a:latin typeface="Calibri"/>
                        <a:ea typeface="Calibri"/>
                        <a:cs typeface="Times New Roman"/>
                      </a:endParaRPr>
                    </a:p>
                  </a:txBody>
                  <a:tcPr marL="68580" marR="68580" marT="0" marB="0"/>
                </a:tc>
                <a:tc>
                  <a:txBody>
                    <a:bodyPr/>
                    <a:lstStyle/>
                    <a:p>
                      <a:pPr algn="just">
                        <a:lnSpc>
                          <a:spcPct val="115000"/>
                        </a:lnSpc>
                        <a:spcAft>
                          <a:spcPts val="1000"/>
                        </a:spcAft>
                      </a:pPr>
                      <a:r>
                        <a:rPr lang="es-ES_tradnl" sz="1400">
                          <a:effectLst/>
                        </a:rPr>
                        <a:t>El sistema no continuará operando en caso de una emergencia.</a:t>
                      </a:r>
                      <a:endParaRPr lang="es-CO" sz="1100">
                        <a:effectLst/>
                        <a:latin typeface="Calibri"/>
                        <a:ea typeface="Calibri"/>
                        <a:cs typeface="Times New Roman"/>
                      </a:endParaRPr>
                    </a:p>
                  </a:txBody>
                  <a:tcPr marL="68580" marR="68580" marT="0" marB="0"/>
                </a:tc>
              </a:tr>
              <a:tr h="0">
                <a:tc gridSpan="2">
                  <a:txBody>
                    <a:bodyPr/>
                    <a:lstStyle/>
                    <a:p>
                      <a:pPr>
                        <a:lnSpc>
                          <a:spcPct val="115000"/>
                        </a:lnSpc>
                        <a:spcAft>
                          <a:spcPts val="0"/>
                        </a:spcAft>
                      </a:pPr>
                      <a:r>
                        <a:rPr lang="es-ES_tradnl" sz="1400" dirty="0">
                          <a:effectLst/>
                        </a:rPr>
                        <a:t>Prioridad del requerimiento:     Alta</a:t>
                      </a:r>
                      <a:endParaRPr lang="es-CO" sz="1100" dirty="0">
                        <a:effectLst/>
                        <a:latin typeface="Calibri"/>
                        <a:ea typeface="Calibri"/>
                        <a:cs typeface="Times New Roman"/>
                      </a:endParaRPr>
                    </a:p>
                  </a:txBody>
                  <a:tcPr marL="68580" marR="68580" marT="0" marB="0"/>
                </a:tc>
                <a:tc hMerge="1">
                  <a:txBody>
                    <a:bodyPr/>
                    <a:lstStyle/>
                    <a:p>
                      <a:endParaRPr lang="es-CO"/>
                    </a:p>
                  </a:txBody>
                  <a:tcPr/>
                </a:tc>
              </a:tr>
            </a:tbl>
          </a:graphicData>
        </a:graphic>
      </p:graphicFrame>
      <p:pic>
        <p:nvPicPr>
          <p:cNvPr id="5" name="Picture 4" descr="Resultado de imagen para requisitos animados la empresa"/>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43833"/>
                    </a14:imgEffect>
                  </a14:imgLayer>
                </a14:imgProps>
              </a:ext>
              <a:ext uri="{28A0092B-C50C-407E-A947-70E740481C1C}">
                <a14:useLocalDpi xmlns:a14="http://schemas.microsoft.com/office/drawing/2010/main" val="0"/>
              </a:ext>
            </a:extLst>
          </a:blip>
          <a:srcRect l="13588" r="50000"/>
          <a:stretch/>
        </p:blipFill>
        <p:spPr bwMode="auto">
          <a:xfrm>
            <a:off x="307974" y="3933056"/>
            <a:ext cx="208096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565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extLst>
              <p:ext uri="{D42A27DB-BD31-4B8C-83A1-F6EECF244321}">
                <p14:modId xmlns:p14="http://schemas.microsoft.com/office/powerpoint/2010/main" val="3698942385"/>
              </p:ext>
            </p:extLst>
          </p:nvPr>
        </p:nvGraphicFramePr>
        <p:xfrm>
          <a:off x="1547664" y="2019343"/>
          <a:ext cx="5611643" cy="3435096"/>
        </p:xfrm>
        <a:graphic>
          <a:graphicData uri="http://schemas.openxmlformats.org/drawingml/2006/table">
            <a:tbl>
              <a:tblPr firstRow="1" firstCol="1" bandRow="1">
                <a:tableStyleId>{5C22544A-7EE6-4342-B048-85BDC9FD1C3A}</a:tableStyleId>
              </a:tblPr>
              <a:tblGrid>
                <a:gridCol w="1266580"/>
                <a:gridCol w="4345063"/>
              </a:tblGrid>
              <a:tr h="0">
                <a:tc>
                  <a:txBody>
                    <a:bodyPr/>
                    <a:lstStyle/>
                    <a:p>
                      <a:pPr>
                        <a:lnSpc>
                          <a:spcPct val="115000"/>
                        </a:lnSpc>
                        <a:spcAft>
                          <a:spcPts val="0"/>
                        </a:spcAft>
                      </a:pPr>
                      <a:r>
                        <a:rPr lang="es-ES_tradnl" sz="1400" dirty="0">
                          <a:effectLst/>
                        </a:rPr>
                        <a:t>Identificación del requerimiento: </a:t>
                      </a:r>
                      <a:endParaRPr lang="es-CO" sz="1100" dirty="0">
                        <a:effectLst/>
                        <a:latin typeface="Calibri"/>
                        <a:ea typeface="Calibri"/>
                        <a:cs typeface="Times New Roman"/>
                      </a:endParaRPr>
                    </a:p>
                  </a:txBody>
                  <a:tcPr marL="68580" marR="68580" marT="0" marB="0"/>
                </a:tc>
                <a:tc>
                  <a:txBody>
                    <a:bodyPr/>
                    <a:lstStyle/>
                    <a:p>
                      <a:pPr>
                        <a:lnSpc>
                          <a:spcPct val="115000"/>
                        </a:lnSpc>
                        <a:spcAft>
                          <a:spcPts val="0"/>
                        </a:spcAft>
                      </a:pPr>
                      <a:r>
                        <a:rPr lang="es-ES_tradnl" sz="1400" dirty="0">
                          <a:effectLst/>
                        </a:rPr>
                        <a:t>RNF05</a:t>
                      </a:r>
                      <a:endParaRPr lang="es-CO" sz="1100" dirty="0">
                        <a:effectLst/>
                        <a:latin typeface="Calibri"/>
                        <a:ea typeface="Calibri"/>
                        <a:cs typeface="Times New Roman"/>
                      </a:endParaRPr>
                    </a:p>
                  </a:txBody>
                  <a:tcPr marL="68580" marR="68580" marT="0" marB="0"/>
                </a:tc>
              </a:tr>
              <a:tr h="47625">
                <a:tc>
                  <a:txBody>
                    <a:bodyPr/>
                    <a:lstStyle/>
                    <a:p>
                      <a:pPr>
                        <a:lnSpc>
                          <a:spcPct val="115000"/>
                        </a:lnSpc>
                        <a:spcAft>
                          <a:spcPts val="0"/>
                        </a:spcAft>
                      </a:pPr>
                      <a:r>
                        <a:rPr lang="es-ES_tradnl" sz="1400">
                          <a:effectLst/>
                        </a:rPr>
                        <a:t>Nombre del Requerimiento: </a:t>
                      </a:r>
                      <a:endParaRPr lang="es-CO" sz="1100">
                        <a:effectLst/>
                        <a:latin typeface="Calibri"/>
                        <a:ea typeface="Calibri"/>
                        <a:cs typeface="Times New Roman"/>
                      </a:endParaRPr>
                    </a:p>
                  </a:txBody>
                  <a:tcPr marL="68580" marR="68580" marT="0" marB="0"/>
                </a:tc>
                <a:tc>
                  <a:txBody>
                    <a:bodyPr/>
                    <a:lstStyle/>
                    <a:p>
                      <a:pPr>
                        <a:lnSpc>
                          <a:spcPct val="200000"/>
                        </a:lnSpc>
                        <a:spcAft>
                          <a:spcPts val="0"/>
                        </a:spcAft>
                      </a:pPr>
                      <a:r>
                        <a:rPr lang="es-ES_tradnl" sz="1400">
                          <a:effectLst/>
                        </a:rPr>
                        <a:t>Disponibilidad Laboral </a:t>
                      </a:r>
                      <a:endParaRPr lang="es-CO" sz="1100">
                        <a:effectLst/>
                        <a:latin typeface="Calibri"/>
                        <a:ea typeface="Calibri"/>
                        <a:cs typeface="Times New Roman"/>
                      </a:endParaRPr>
                    </a:p>
                  </a:txBody>
                  <a:tcPr marL="68580" marR="68580" marT="0" marB="0"/>
                </a:tc>
              </a:tr>
              <a:tr h="0">
                <a:tc>
                  <a:txBody>
                    <a:bodyPr/>
                    <a:lstStyle/>
                    <a:p>
                      <a:pPr>
                        <a:lnSpc>
                          <a:spcPct val="115000"/>
                        </a:lnSpc>
                        <a:spcAft>
                          <a:spcPts val="0"/>
                        </a:spcAft>
                      </a:pPr>
                      <a:r>
                        <a:rPr lang="es-ES_tradnl" sz="1400">
                          <a:effectLst/>
                        </a:rPr>
                        <a:t>Características: </a:t>
                      </a:r>
                      <a:endParaRPr lang="es-CO" sz="1100">
                        <a:effectLst/>
                        <a:latin typeface="Calibri"/>
                        <a:ea typeface="Calibri"/>
                        <a:cs typeface="Times New Roman"/>
                      </a:endParaRPr>
                    </a:p>
                  </a:txBody>
                  <a:tcPr marL="68580" marR="68580" marT="0" marB="0"/>
                </a:tc>
                <a:tc>
                  <a:txBody>
                    <a:bodyPr/>
                    <a:lstStyle/>
                    <a:p>
                      <a:pPr>
                        <a:lnSpc>
                          <a:spcPct val="115000"/>
                        </a:lnSpc>
                        <a:spcAft>
                          <a:spcPts val="0"/>
                        </a:spcAft>
                      </a:pPr>
                      <a:r>
                        <a:rPr lang="es-ES_tradnl" sz="1400">
                          <a:effectLst/>
                        </a:rPr>
                        <a:t>Los Empleados contaran con información de su horario laboral.</a:t>
                      </a:r>
                      <a:endParaRPr lang="es-CO" sz="1100">
                        <a:effectLst/>
                        <a:latin typeface="Calibri"/>
                        <a:ea typeface="Calibri"/>
                        <a:cs typeface="Times New Roman"/>
                      </a:endParaRPr>
                    </a:p>
                  </a:txBody>
                  <a:tcPr marL="68580" marR="68580" marT="0" marB="0"/>
                </a:tc>
              </a:tr>
              <a:tr h="0">
                <a:tc>
                  <a:txBody>
                    <a:bodyPr/>
                    <a:lstStyle/>
                    <a:p>
                      <a:pPr>
                        <a:lnSpc>
                          <a:spcPct val="115000"/>
                        </a:lnSpc>
                        <a:spcAft>
                          <a:spcPts val="0"/>
                        </a:spcAft>
                      </a:pPr>
                      <a:r>
                        <a:rPr lang="es-ES_tradnl" sz="1400">
                          <a:effectLst/>
                        </a:rPr>
                        <a:t>Descripción del requerimiento: </a:t>
                      </a:r>
                      <a:endParaRPr lang="es-CO" sz="1100">
                        <a:effectLst/>
                        <a:latin typeface="Calibri"/>
                        <a:ea typeface="Calibri"/>
                        <a:cs typeface="Times New Roman"/>
                      </a:endParaRPr>
                    </a:p>
                  </a:txBody>
                  <a:tcPr marL="68580" marR="68580" marT="0" marB="0"/>
                </a:tc>
                <a:tc>
                  <a:txBody>
                    <a:bodyPr/>
                    <a:lstStyle/>
                    <a:p>
                      <a:pPr algn="just">
                        <a:lnSpc>
                          <a:spcPct val="115000"/>
                        </a:lnSpc>
                        <a:spcAft>
                          <a:spcPts val="1000"/>
                        </a:spcAft>
                      </a:pPr>
                      <a:r>
                        <a:rPr lang="es-ES_tradnl" sz="1400">
                          <a:effectLst/>
                        </a:rPr>
                        <a:t>El sistema autorizara al empleado su horario correspondiente de inicio, descanso y fin de su proceso laboral.</a:t>
                      </a:r>
                      <a:endParaRPr lang="es-CO" sz="1100">
                        <a:effectLst/>
                        <a:latin typeface="Calibri"/>
                        <a:ea typeface="Calibri"/>
                        <a:cs typeface="Times New Roman"/>
                      </a:endParaRPr>
                    </a:p>
                  </a:txBody>
                  <a:tcPr marL="68580" marR="68580" marT="0" marB="0"/>
                </a:tc>
              </a:tr>
              <a:tr h="0">
                <a:tc gridSpan="2">
                  <a:txBody>
                    <a:bodyPr/>
                    <a:lstStyle/>
                    <a:p>
                      <a:pPr>
                        <a:lnSpc>
                          <a:spcPct val="115000"/>
                        </a:lnSpc>
                        <a:spcAft>
                          <a:spcPts val="0"/>
                        </a:spcAft>
                      </a:pPr>
                      <a:r>
                        <a:rPr lang="es-ES_tradnl" sz="1400" dirty="0">
                          <a:effectLst/>
                        </a:rPr>
                        <a:t>Prioridad del requerimiento:     Media</a:t>
                      </a:r>
                      <a:endParaRPr lang="es-CO" sz="1100" dirty="0">
                        <a:effectLst/>
                        <a:latin typeface="Calibri"/>
                        <a:ea typeface="Calibri"/>
                        <a:cs typeface="Times New Roman"/>
                      </a:endParaRPr>
                    </a:p>
                  </a:txBody>
                  <a:tcPr marL="68580" marR="68580" marT="0" marB="0"/>
                </a:tc>
                <a:tc hMerge="1">
                  <a:txBody>
                    <a:bodyPr/>
                    <a:lstStyle/>
                    <a:p>
                      <a:endParaRPr lang="es-CO"/>
                    </a:p>
                  </a:txBody>
                  <a:tcPr/>
                </a:tc>
              </a:tr>
            </a:tbl>
          </a:graphicData>
        </a:graphic>
      </p:graphicFrame>
      <p:pic>
        <p:nvPicPr>
          <p:cNvPr id="5" name="Picture 4" descr="Resultado de imagen para requisitos animados la empresa"/>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43833"/>
                    </a14:imgEffect>
                  </a14:imgLayer>
                </a14:imgProps>
              </a:ext>
              <a:ext uri="{28A0092B-C50C-407E-A947-70E740481C1C}">
                <a14:useLocalDpi xmlns:a14="http://schemas.microsoft.com/office/drawing/2010/main" val="0"/>
              </a:ext>
            </a:extLst>
          </a:blip>
          <a:srcRect l="13588" r="50000"/>
          <a:stretch/>
        </p:blipFill>
        <p:spPr bwMode="auto">
          <a:xfrm flipH="1">
            <a:off x="6780548" y="4053218"/>
            <a:ext cx="208096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969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C:\Users\ACER\Desktop\ADSI\PIMER TRIMESTRE\CONCEPTOS\PROYECTOR FORMATIVO PRIMER TRIMESTRE\V 1.3\01.PNG"/>
          <p:cNvPicPr/>
          <p:nvPr/>
        </p:nvPicPr>
        <p:blipFill>
          <a:blip r:embed="rId2">
            <a:extLst>
              <a:ext uri="{28A0092B-C50C-407E-A947-70E740481C1C}">
                <a14:useLocalDpi xmlns:a14="http://schemas.microsoft.com/office/drawing/2010/main" val="0"/>
              </a:ext>
            </a:extLst>
          </a:blip>
          <a:srcRect/>
          <a:stretch>
            <a:fillRect/>
          </a:stretch>
        </p:blipFill>
        <p:spPr bwMode="auto">
          <a:xfrm>
            <a:off x="2267745" y="1916832"/>
            <a:ext cx="5760639" cy="3744416"/>
          </a:xfrm>
          <a:prstGeom prst="rect">
            <a:avLst/>
          </a:prstGeom>
          <a:noFill/>
          <a:ln>
            <a:noFill/>
          </a:ln>
        </p:spPr>
      </p:pic>
      <p:pic>
        <p:nvPicPr>
          <p:cNvPr id="22530" name="Picture 2" descr="Imagen relacionada"/>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5625" l="10000" r="100000">
                        <a14:foregroundMark x1="43333" y1="68542" x2="51458" y2="68958"/>
                        <a14:foregroundMark x1="58125" y1="62708" x2="57708" y2="53333"/>
                        <a14:foregroundMark x1="63542" y1="40000" x2="68542" y2="28125"/>
                      </a14:backgroundRemoval>
                    </a14:imgEffect>
                  </a14:imgLayer>
                </a14:imgProps>
              </a:ext>
              <a:ext uri="{28A0092B-C50C-407E-A947-70E740481C1C}">
                <a14:useLocalDpi xmlns:a14="http://schemas.microsoft.com/office/drawing/2010/main" val="0"/>
              </a:ext>
            </a:extLst>
          </a:blip>
          <a:srcRect/>
          <a:stretch>
            <a:fillRect/>
          </a:stretch>
        </p:blipFill>
        <p:spPr bwMode="auto">
          <a:xfrm>
            <a:off x="-612576" y="2766047"/>
            <a:ext cx="4104456" cy="4104456"/>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2935923" y="1082933"/>
            <a:ext cx="3960440" cy="492443"/>
          </a:xfrm>
          <a:prstGeom prst="rect">
            <a:avLst/>
          </a:prstGeom>
          <a:noFill/>
        </p:spPr>
        <p:txBody>
          <a:bodyPr wrap="square" rtlCol="0">
            <a:spAutoFit/>
          </a:bodyPr>
          <a:lstStyle/>
          <a:p>
            <a:r>
              <a:rPr lang="es-CO" sz="2600" cap="all" dirty="0">
                <a:latin typeface="+mj-lt"/>
                <a:ea typeface="+mj-ea"/>
                <a:cs typeface="+mj-cs"/>
              </a:rPr>
              <a:t>stakeholders (I.S.M)</a:t>
            </a:r>
          </a:p>
        </p:txBody>
      </p:sp>
    </p:spTree>
    <p:extLst>
      <p:ext uri="{BB962C8B-B14F-4D97-AF65-F5344CB8AC3E}">
        <p14:creationId xmlns:p14="http://schemas.microsoft.com/office/powerpoint/2010/main" val="1363612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C:\Users\ACER\Desktop\ADSI\PIMER TRIMESTRE\CONCEPTOS\PROYECTOR FORMATIVO PRIMER TRIMESTRE\V 1.3\05.PNG"/>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944982"/>
            <a:ext cx="6336704" cy="3490947"/>
          </a:xfrm>
          <a:prstGeom prst="rect">
            <a:avLst/>
          </a:prstGeom>
          <a:noFill/>
          <a:ln>
            <a:noFill/>
          </a:ln>
        </p:spPr>
      </p:pic>
      <p:pic>
        <p:nvPicPr>
          <p:cNvPr id="23554" name="Picture 2" descr="Imagen relacionada"/>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778" b="99556" l="9778" r="89778">
                        <a14:foregroundMark x1="54222" y1="60000" x2="65778" y2="60000"/>
                        <a14:foregroundMark x1="68000" y1="60889" x2="69778" y2="56889"/>
                        <a14:foregroundMark x1="36889" y1="62222" x2="36889" y2="62222"/>
                        <a14:foregroundMark x1="46667" y1="66667" x2="46667" y2="66667"/>
                      </a14:backgroundRemoval>
                    </a14:imgEffect>
                  </a14:imgLayer>
                </a14:imgProps>
              </a:ext>
              <a:ext uri="{28A0092B-C50C-407E-A947-70E740481C1C}">
                <a14:useLocalDpi xmlns:a14="http://schemas.microsoft.com/office/drawing/2010/main" val="0"/>
              </a:ext>
            </a:extLst>
          </a:blip>
          <a:srcRect/>
          <a:stretch>
            <a:fillRect/>
          </a:stretch>
        </p:blipFill>
        <p:spPr bwMode="auto">
          <a:xfrm>
            <a:off x="-577153" y="3429000"/>
            <a:ext cx="3060921" cy="3060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833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79712" y="1124744"/>
            <a:ext cx="4536504" cy="608255"/>
          </a:xfrm>
        </p:spPr>
        <p:txBody>
          <a:bodyPr/>
          <a:lstStyle/>
          <a:p>
            <a:r>
              <a:rPr lang="es-CO" dirty="0" smtClean="0"/>
              <a:t>Objetivos generales </a:t>
            </a:r>
            <a:endParaRPr lang="es-CO" dirty="0"/>
          </a:p>
        </p:txBody>
      </p:sp>
      <p:sp>
        <p:nvSpPr>
          <p:cNvPr id="3" name="2 Marcador de contenido"/>
          <p:cNvSpPr>
            <a:spLocks noGrp="1"/>
          </p:cNvSpPr>
          <p:nvPr>
            <p:ph idx="1"/>
          </p:nvPr>
        </p:nvSpPr>
        <p:spPr>
          <a:xfrm>
            <a:off x="1403648" y="1988840"/>
            <a:ext cx="4464496" cy="2736304"/>
          </a:xfrm>
        </p:spPr>
        <p:txBody>
          <a:bodyPr>
            <a:normAutofit fontScale="92500"/>
          </a:bodyPr>
          <a:lstStyle/>
          <a:p>
            <a:pPr marL="0" indent="0">
              <a:buNone/>
            </a:pPr>
            <a:r>
              <a:rPr lang="es-CO" dirty="0"/>
              <a:t>Diseñar y Desarrollar un software dinámico que provea y reporte adecuadamente los materiales adquiridos por la empresa, registrando la entrada y salida de los materiales en el almacén.  Con el fin de optimizar el tiempo en los procesos de adquisición y negociación de la entidad.</a:t>
            </a:r>
          </a:p>
          <a:p>
            <a:pPr marL="0" indent="0">
              <a:buNone/>
            </a:pPr>
            <a:endParaRPr lang="es-CO" dirty="0"/>
          </a:p>
        </p:txBody>
      </p:sp>
      <p:pic>
        <p:nvPicPr>
          <p:cNvPr id="4" name="Imagen 3"/>
          <p:cNvPicPr>
            <a:picLocks noChangeAspect="1"/>
          </p:cNvPicPr>
          <p:nvPr/>
        </p:nvPicPr>
        <p:blipFill rotWithShape="1">
          <a:blip r:embed="rId2">
            <a:extLst>
              <a:ext uri="{BEBA8EAE-BF5A-486C-A8C5-ECC9F3942E4B}">
                <a14:imgProps xmlns:a14="http://schemas.microsoft.com/office/drawing/2010/main">
                  <a14:imgLayer r:embed="rId3">
                    <a14:imgEffect>
                      <a14:backgroundRemoval t="5763" b="100000" l="5521" r="90000">
                        <a14:backgroundMark x1="31875" y1="11059" x2="41979" y2="15576"/>
                        <a14:backgroundMark x1="37500" y1="20249" x2="35938" y2="34891"/>
                        <a14:backgroundMark x1="49271" y1="87383" x2="70521" y2="86604"/>
                        <a14:backgroundMark x1="61667" y1="96573" x2="68958" y2="96573"/>
                        <a14:backgroundMark x1="58125" y1="91277" x2="75313" y2="92212"/>
                        <a14:backgroundMark x1="32396" y1="18847" x2="32396" y2="18847"/>
                        <a14:backgroundMark x1="32604" y1="19938" x2="32604" y2="19938"/>
                        <a14:backgroundMark x1="40938" y1="26324" x2="40938" y2="26324"/>
                        <a14:backgroundMark x1="15625" y1="68380" x2="16042" y2="65732"/>
                        <a14:backgroundMark x1="16042" y1="65732" x2="16146" y2="64486"/>
                        <a14:backgroundMark x1="16146" y1="63863" x2="16146" y2="63863"/>
                        <a14:backgroundMark x1="15729" y1="69782" x2="15729" y2="69782"/>
                        <a14:backgroundMark x1="43958" y1="86449" x2="41667" y2="94393"/>
                        <a14:backgroundMark x1="41875" y1="88318" x2="40833" y2="90654"/>
                      </a14:backgroundRemoval>
                    </a14:imgEffect>
                  </a14:imgLayer>
                </a14:imgProps>
              </a:ext>
            </a:extLst>
          </a:blip>
          <a:srcRect r="29126"/>
          <a:stretch/>
        </p:blipFill>
        <p:spPr>
          <a:xfrm flipH="1">
            <a:off x="5652120" y="1268760"/>
            <a:ext cx="3894774" cy="4725018"/>
          </a:xfrm>
          <a:prstGeom prst="rect">
            <a:avLst/>
          </a:prstGeom>
        </p:spPr>
      </p:pic>
      <p:pic>
        <p:nvPicPr>
          <p:cNvPr id="24578" name="Picture 2" descr="Imagen relacionada"/>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8077" y1="40357" x2="49615" y2="53214"/>
                      </a14:backgroundRemoval>
                    </a14:imgEffect>
                  </a14:imgLayer>
                </a14:imgProps>
              </a:ext>
              <a:ext uri="{28A0092B-C50C-407E-A947-70E740481C1C}">
                <a14:useLocalDpi xmlns:a14="http://schemas.microsoft.com/office/drawing/2010/main" val="0"/>
              </a:ext>
            </a:extLst>
          </a:blip>
          <a:srcRect/>
          <a:stretch>
            <a:fillRect/>
          </a:stretch>
        </p:blipFill>
        <p:spPr bwMode="auto">
          <a:xfrm>
            <a:off x="6444208" y="260648"/>
            <a:ext cx="1872208"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389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27584" y="3309578"/>
            <a:ext cx="4536504" cy="936104"/>
          </a:xfrm>
        </p:spPr>
        <p:txBody>
          <a:bodyPr>
            <a:noAutofit/>
          </a:bodyPr>
          <a:lstStyle/>
          <a:p>
            <a:r>
              <a:rPr lang="es-CO" sz="6600" dirty="0" smtClean="0"/>
              <a:t>Gracias !!</a:t>
            </a:r>
            <a:endParaRPr lang="es-CO" sz="6600" dirty="0"/>
          </a:p>
        </p:txBody>
      </p:sp>
      <p:pic>
        <p:nvPicPr>
          <p:cNvPr id="8196" name="Picture 4" descr="Resultado de imagen para requisitos animados la empresa"/>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0" b="100000" l="10000" r="100000"/>
                    </a14:imgEffect>
                  </a14:imgLayer>
                </a14:imgProps>
              </a:ext>
              <a:ext uri="{28A0092B-C50C-407E-A947-70E740481C1C}">
                <a14:useLocalDpi xmlns:a14="http://schemas.microsoft.com/office/drawing/2010/main" val="0"/>
              </a:ext>
            </a:extLst>
          </a:blip>
          <a:srcRect l="44585"/>
          <a:stretch/>
        </p:blipFill>
        <p:spPr bwMode="auto">
          <a:xfrm>
            <a:off x="5978768" y="2281341"/>
            <a:ext cx="3166937"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247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07704" y="1268760"/>
            <a:ext cx="5328592" cy="720080"/>
          </a:xfrm>
        </p:spPr>
        <p:txBody>
          <a:bodyPr>
            <a:normAutofit/>
          </a:bodyPr>
          <a:lstStyle/>
          <a:p>
            <a:r>
              <a:rPr lang="es-CO" dirty="0"/>
              <a:t>Objetivos específicos </a:t>
            </a:r>
            <a:endParaRPr lang="es-CO" dirty="0"/>
          </a:p>
        </p:txBody>
      </p:sp>
      <p:sp>
        <p:nvSpPr>
          <p:cNvPr id="3" name="2 Marcador de contenido"/>
          <p:cNvSpPr>
            <a:spLocks noGrp="1"/>
          </p:cNvSpPr>
          <p:nvPr>
            <p:ph idx="1"/>
          </p:nvPr>
        </p:nvSpPr>
        <p:spPr/>
        <p:txBody>
          <a:bodyPr>
            <a:normAutofit fontScale="92500" lnSpcReduction="10000"/>
          </a:bodyPr>
          <a:lstStyle/>
          <a:p>
            <a:pPr lvl="0">
              <a:buFont typeface="Wingdings" pitchFamily="2" charset="2"/>
              <a:buChar char="ü"/>
            </a:pPr>
            <a:r>
              <a:rPr lang="es-CO" dirty="0"/>
              <a:t>Promover la organización efectiva, clara y concisa del almacén de la empresa.</a:t>
            </a:r>
          </a:p>
          <a:p>
            <a:pPr lvl="0">
              <a:buFont typeface="Wingdings" pitchFamily="2" charset="2"/>
              <a:buChar char="ü"/>
            </a:pPr>
            <a:r>
              <a:rPr lang="es-CO" dirty="0"/>
              <a:t>Desarrollar la interfaz gráfica del sistema enlazándolo a la base de datos para que la información pueda ser almacenada.</a:t>
            </a:r>
          </a:p>
          <a:p>
            <a:pPr lvl="0">
              <a:buFont typeface="Wingdings" pitchFamily="2" charset="2"/>
              <a:buChar char="ü"/>
            </a:pPr>
            <a:r>
              <a:rPr lang="es-CO" dirty="0"/>
              <a:t>Diseñar y almacenar los diferentes reportes que generará el sistema.</a:t>
            </a:r>
          </a:p>
          <a:p>
            <a:pPr lvl="0">
              <a:buFont typeface="Wingdings" pitchFamily="2" charset="2"/>
              <a:buChar char="ü"/>
            </a:pPr>
            <a:r>
              <a:rPr lang="es-CO" dirty="0"/>
              <a:t>Realizar las respectivas pruebas necesarias para determinar el correcto funcionamiento del sistema antes de poder ser implantado en la empresa.</a:t>
            </a:r>
          </a:p>
        </p:txBody>
      </p:sp>
      <p:pic>
        <p:nvPicPr>
          <p:cNvPr id="1026" name="Picture 2" descr="Resultado de imagen para objetivos animado"/>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foregroundMark x1="30511" y1="25240" x2="33866" y2="29393"/>
                        <a14:foregroundMark x1="50799" y1="20288" x2="50799" y2="27316"/>
                        <a14:foregroundMark x1="69808" y1="26198" x2="65176" y2="31949"/>
                        <a14:foregroundMark x1="55272" y1="34665" x2="66773" y2="44409"/>
                        <a14:foregroundMark x1="34345" y1="54952" x2="36581" y2="40735"/>
                        <a14:foregroundMark x1="43610" y1="36422" x2="50479" y2="33546"/>
                        <a14:foregroundMark x1="34984" y1="57508" x2="45367" y2="68690"/>
                        <a14:foregroundMark x1="45208" y1="73482" x2="58946" y2="72045"/>
                        <a14:foregroundMark x1="59425" y1="66134" x2="68051" y2="57029"/>
                        <a14:foregroundMark x1="74920" y1="46486" x2="82428" y2="44409"/>
                        <a14:foregroundMark x1="72045" y1="62620" x2="75719" y2="64696"/>
                        <a14:foregroundMark x1="25879" y1="64696" x2="28275" y2="63419"/>
                        <a14:foregroundMark x1="21885" y1="45847" x2="24760" y2="46805"/>
                      </a14:backgroundRemoval>
                    </a14:imgEffect>
                  </a14:imgLayer>
                </a14:imgProps>
              </a:ext>
              <a:ext uri="{28A0092B-C50C-407E-A947-70E740481C1C}">
                <a14:useLocalDpi xmlns:a14="http://schemas.microsoft.com/office/drawing/2010/main" val="0"/>
              </a:ext>
            </a:extLst>
          </a:blip>
          <a:srcRect/>
          <a:stretch>
            <a:fillRect/>
          </a:stretch>
        </p:blipFill>
        <p:spPr bwMode="auto">
          <a:xfrm>
            <a:off x="6372200" y="22738"/>
            <a:ext cx="2173790" cy="2173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9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03648" y="1196752"/>
            <a:ext cx="6643351" cy="608256"/>
          </a:xfrm>
        </p:spPr>
        <p:txBody>
          <a:bodyPr>
            <a:normAutofit/>
          </a:bodyPr>
          <a:lstStyle/>
          <a:p>
            <a:r>
              <a:rPr lang="es-CO" dirty="0"/>
              <a:t>Planteamiento del problema </a:t>
            </a:r>
            <a:endParaRPr lang="es-CO" dirty="0"/>
          </a:p>
        </p:txBody>
      </p:sp>
      <p:sp>
        <p:nvSpPr>
          <p:cNvPr id="3" name="2 Marcador de contenido"/>
          <p:cNvSpPr>
            <a:spLocks noGrp="1"/>
          </p:cNvSpPr>
          <p:nvPr>
            <p:ph idx="1"/>
          </p:nvPr>
        </p:nvSpPr>
        <p:spPr>
          <a:xfrm>
            <a:off x="1331640" y="1916832"/>
            <a:ext cx="6571343" cy="1701299"/>
          </a:xfrm>
        </p:spPr>
        <p:txBody>
          <a:bodyPr>
            <a:normAutofit/>
          </a:bodyPr>
          <a:lstStyle/>
          <a:p>
            <a:pPr marL="0" indent="0" algn="just">
              <a:buNone/>
            </a:pPr>
            <a:r>
              <a:rPr lang="es-CO" dirty="0"/>
              <a:t>Los aspectos más comunes e importantes de una empresa comercializadora es el control del inventariado de su organización, los cuales representan un pilar fundamental y crítico en las operaciones y economía de la empresa</a:t>
            </a:r>
            <a:r>
              <a:rPr lang="es-CO" dirty="0" smtClean="0"/>
              <a:t>.</a:t>
            </a:r>
            <a:endParaRPr lang="es-CO" dirty="0"/>
          </a:p>
        </p:txBody>
      </p:sp>
      <p:pic>
        <p:nvPicPr>
          <p:cNvPr id="1026" name="Picture 2" descr="Imagen relacionada"/>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6738" b="89941" l="9961" r="89941"/>
                    </a14:imgEffect>
                  </a14:imgLayer>
                </a14:imgProps>
              </a:ext>
              <a:ext uri="{28A0092B-C50C-407E-A947-70E740481C1C}">
                <a14:useLocalDpi xmlns:a14="http://schemas.microsoft.com/office/drawing/2010/main" val="0"/>
              </a:ext>
            </a:extLst>
          </a:blip>
          <a:srcRect/>
          <a:stretch>
            <a:fillRect/>
          </a:stretch>
        </p:blipFill>
        <p:spPr bwMode="auto">
          <a:xfrm>
            <a:off x="5868144" y="2996952"/>
            <a:ext cx="3600400" cy="3600401"/>
          </a:xfrm>
          <a:prstGeom prst="rect">
            <a:avLst/>
          </a:prstGeom>
          <a:noFill/>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1403648" y="3573016"/>
            <a:ext cx="5040560" cy="2308324"/>
          </a:xfrm>
          <a:prstGeom prst="rect">
            <a:avLst/>
          </a:prstGeom>
          <a:noFill/>
        </p:spPr>
        <p:txBody>
          <a:bodyPr wrap="square" rtlCol="0">
            <a:spAutoFit/>
          </a:bodyPr>
          <a:lstStyle/>
          <a:p>
            <a:pPr algn="just"/>
            <a:r>
              <a:rPr lang="es-CO" dirty="0"/>
              <a:t>La administración adecuada de los </a:t>
            </a:r>
            <a:r>
              <a:rPr lang="es-CO" dirty="0" smtClean="0"/>
              <a:t>inventarios representa </a:t>
            </a:r>
            <a:r>
              <a:rPr lang="es-CO" dirty="0"/>
              <a:t>una parte crucial de la empresa, llevando acabo los reportes funcionales de la empresa, la estructura comercial de una organización es la compra y venta de bienes por ello la importancia de una sistematización clara y eficiente de los inventarios</a:t>
            </a:r>
            <a:r>
              <a:rPr lang="es-CO" dirty="0" smtClean="0"/>
              <a:t>.</a:t>
            </a:r>
            <a:endParaRPr lang="es-CO" dirty="0"/>
          </a:p>
          <a:p>
            <a:endParaRPr lang="es-CO" dirty="0"/>
          </a:p>
        </p:txBody>
      </p:sp>
    </p:spTree>
    <p:extLst>
      <p:ext uri="{BB962C8B-B14F-4D97-AF65-F5344CB8AC3E}">
        <p14:creationId xmlns:p14="http://schemas.microsoft.com/office/powerpoint/2010/main" val="3005589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336223" y="908720"/>
            <a:ext cx="4784693" cy="608256"/>
          </a:xfrm>
        </p:spPr>
        <p:txBody>
          <a:bodyPr>
            <a:normAutofit fontScale="90000"/>
          </a:bodyPr>
          <a:lstStyle/>
          <a:p>
            <a:r>
              <a:rPr lang="es-CO" dirty="0"/>
              <a:t>Pregunta problemática</a:t>
            </a:r>
            <a:br>
              <a:rPr lang="es-CO" dirty="0"/>
            </a:br>
            <a:endParaRPr lang="es-CO" dirty="0"/>
          </a:p>
        </p:txBody>
      </p:sp>
      <p:sp>
        <p:nvSpPr>
          <p:cNvPr id="3" name="2 Marcador de contenido"/>
          <p:cNvSpPr>
            <a:spLocks noGrp="1"/>
          </p:cNvSpPr>
          <p:nvPr>
            <p:ph idx="1"/>
          </p:nvPr>
        </p:nvSpPr>
        <p:spPr>
          <a:xfrm>
            <a:off x="1261939" y="2492896"/>
            <a:ext cx="6571343" cy="1835945"/>
          </a:xfrm>
        </p:spPr>
        <p:txBody>
          <a:bodyPr/>
          <a:lstStyle/>
          <a:p>
            <a:pPr marL="0" indent="0">
              <a:buNone/>
            </a:pPr>
            <a:r>
              <a:rPr lang="es-CO" dirty="0" smtClean="0"/>
              <a:t>¿</a:t>
            </a:r>
            <a:r>
              <a:rPr lang="es-CO" dirty="0"/>
              <a:t>Cómo proponer a la organización una sistematización de las tic para el  inventario actual, llevando consigo la caracterización y reporte situacional e informativo del material adquirido y comercializado por la empresa</a:t>
            </a:r>
            <a:r>
              <a:rPr lang="es-CO" dirty="0" smtClean="0"/>
              <a:t>?</a:t>
            </a:r>
            <a:endParaRPr lang="es-CO" dirty="0"/>
          </a:p>
        </p:txBody>
      </p:sp>
      <p:pic>
        <p:nvPicPr>
          <p:cNvPr id="2050" name="Picture 2" descr="Resultado de imagen para pregunta problematica animada"/>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434" b="100000" l="9748" r="89937"/>
                    </a14:imgEffect>
                  </a14:imgLayer>
                </a14:imgProps>
              </a:ext>
              <a:ext uri="{28A0092B-C50C-407E-A947-70E740481C1C}">
                <a14:useLocalDpi xmlns:a14="http://schemas.microsoft.com/office/drawing/2010/main" val="0"/>
              </a:ext>
            </a:extLst>
          </a:blip>
          <a:srcRect l="36769" r="36526"/>
          <a:stretch/>
        </p:blipFill>
        <p:spPr bwMode="auto">
          <a:xfrm>
            <a:off x="318409" y="284774"/>
            <a:ext cx="808893" cy="15144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sultado de imagen para pregunta problematica animada"/>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434" b="100000" l="9748" r="89937"/>
                    </a14:imgEffect>
                  </a14:imgLayer>
                </a14:imgProps>
              </a:ext>
              <a:ext uri="{28A0092B-C50C-407E-A947-70E740481C1C}">
                <a14:useLocalDpi xmlns:a14="http://schemas.microsoft.com/office/drawing/2010/main" val="0"/>
              </a:ext>
            </a:extLst>
          </a:blip>
          <a:srcRect l="32560" r="34881"/>
          <a:stretch/>
        </p:blipFill>
        <p:spPr bwMode="auto">
          <a:xfrm flipH="1">
            <a:off x="8150920" y="284774"/>
            <a:ext cx="98622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pregunta problematica animada"/>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83" b="98370" l="9455" r="97818"/>
                    </a14:imgEffect>
                  </a14:imgLayer>
                </a14:imgProps>
              </a:ext>
              <a:ext uri="{28A0092B-C50C-407E-A947-70E740481C1C}">
                <a14:useLocalDpi xmlns:a14="http://schemas.microsoft.com/office/drawing/2010/main" val="0"/>
              </a:ext>
            </a:extLst>
          </a:blip>
          <a:srcRect/>
          <a:stretch>
            <a:fillRect/>
          </a:stretch>
        </p:blipFill>
        <p:spPr bwMode="auto">
          <a:xfrm>
            <a:off x="5104692" y="3851678"/>
            <a:ext cx="4032448" cy="2698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74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267744" y="1196298"/>
            <a:ext cx="6571343" cy="648072"/>
          </a:xfrm>
        </p:spPr>
        <p:txBody>
          <a:bodyPr/>
          <a:lstStyle/>
          <a:p>
            <a:r>
              <a:rPr lang="es-CO" dirty="0"/>
              <a:t> </a:t>
            </a:r>
            <a:r>
              <a:rPr lang="es-CO" sz="2900" dirty="0"/>
              <a:t>Alcance del proyecto</a:t>
            </a:r>
          </a:p>
        </p:txBody>
      </p:sp>
      <p:sp>
        <p:nvSpPr>
          <p:cNvPr id="3" name="2 Marcador de contenido"/>
          <p:cNvSpPr>
            <a:spLocks noGrp="1"/>
          </p:cNvSpPr>
          <p:nvPr>
            <p:ph idx="1"/>
          </p:nvPr>
        </p:nvSpPr>
        <p:spPr>
          <a:xfrm>
            <a:off x="1041387" y="1837237"/>
            <a:ext cx="6266917" cy="2455859"/>
          </a:xfrm>
        </p:spPr>
        <p:txBody>
          <a:bodyPr>
            <a:normAutofit fontScale="85000" lnSpcReduction="10000"/>
          </a:bodyPr>
          <a:lstStyle/>
          <a:p>
            <a:pPr lvl="0">
              <a:buFont typeface="Wingdings" pitchFamily="2" charset="2"/>
              <a:buChar char="ü"/>
            </a:pPr>
            <a:r>
              <a:rPr lang="es-CO" dirty="0"/>
              <a:t>Diseñar en la interfaz un sistema de registro y acceso de usuario.</a:t>
            </a:r>
          </a:p>
          <a:p>
            <a:pPr lvl="0">
              <a:buFont typeface="Wingdings" pitchFamily="2" charset="2"/>
              <a:buChar char="ü"/>
            </a:pPr>
            <a:r>
              <a:rPr lang="es-CO" dirty="0"/>
              <a:t>Evidenciar  un reporte de control de ventas por empleado.</a:t>
            </a:r>
          </a:p>
          <a:p>
            <a:pPr lvl="0">
              <a:buFont typeface="Wingdings" pitchFamily="2" charset="2"/>
              <a:buChar char="ü"/>
            </a:pPr>
            <a:r>
              <a:rPr lang="es-CO" dirty="0"/>
              <a:t>El usuario asignado manejara el inventario, el sistema planificar y almacenara los niveles de inventario requeridos por la empresa.</a:t>
            </a:r>
          </a:p>
          <a:p>
            <a:pPr lvl="0">
              <a:buFont typeface="Wingdings" pitchFamily="2" charset="2"/>
              <a:buChar char="ü"/>
            </a:pPr>
            <a:r>
              <a:rPr lang="es-CO" dirty="0"/>
              <a:t>Detallar una asignación de código por producto comercializado y establecido en el inventario</a:t>
            </a:r>
            <a:r>
              <a:rPr lang="es-CO" dirty="0" smtClean="0"/>
              <a:t>.</a:t>
            </a:r>
            <a:endParaRPr lang="es-CO" dirty="0"/>
          </a:p>
        </p:txBody>
      </p:sp>
      <p:pic>
        <p:nvPicPr>
          <p:cNvPr id="3074" name="Picture 2" descr="Resultado de imagen para alcance del proyecto  animada"/>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273" b="98182" l="9483" r="89943"/>
                    </a14:imgEffect>
                  </a14:imgLayer>
                </a14:imgProps>
              </a:ext>
              <a:ext uri="{28A0092B-C50C-407E-A947-70E740481C1C}">
                <a14:useLocalDpi xmlns:a14="http://schemas.microsoft.com/office/drawing/2010/main" val="0"/>
              </a:ext>
            </a:extLst>
          </a:blip>
          <a:srcRect/>
          <a:stretch>
            <a:fillRect/>
          </a:stretch>
        </p:blipFill>
        <p:spPr bwMode="auto">
          <a:xfrm>
            <a:off x="5099284" y="3280264"/>
            <a:ext cx="5364963" cy="3391645"/>
          </a:xfrm>
          <a:prstGeom prst="rect">
            <a:avLst/>
          </a:prstGeom>
          <a:noFill/>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1043608" y="4005064"/>
            <a:ext cx="5346777" cy="1659429"/>
          </a:xfrm>
          <a:prstGeom prst="rect">
            <a:avLst/>
          </a:prstGeom>
          <a:noFill/>
        </p:spPr>
        <p:txBody>
          <a:bodyPr wrap="square" rtlCol="0">
            <a:spAutoFit/>
          </a:bodyPr>
          <a:lstStyle/>
          <a:p>
            <a:pPr marL="228600" indent="-228600" defTabSz="685800">
              <a:lnSpc>
                <a:spcPct val="110000"/>
              </a:lnSpc>
              <a:spcBef>
                <a:spcPts val="1000"/>
              </a:spcBef>
              <a:buClr>
                <a:schemeClr val="accent1"/>
              </a:buClr>
              <a:buSzPct val="100000"/>
              <a:buFont typeface="Wingdings" pitchFamily="2" charset="2"/>
              <a:buChar char="ü"/>
            </a:pPr>
            <a:r>
              <a:rPr lang="es-CO" sz="1700" dirty="0"/>
              <a:t>Encontrar una vista detallada del producto con sus características, su estado y fecha de ingreso a la empresa.</a:t>
            </a:r>
          </a:p>
          <a:p>
            <a:pPr marL="228600" indent="-228600" defTabSz="685800">
              <a:lnSpc>
                <a:spcPct val="110000"/>
              </a:lnSpc>
              <a:spcBef>
                <a:spcPts val="1000"/>
              </a:spcBef>
              <a:buClr>
                <a:schemeClr val="accent1"/>
              </a:buClr>
              <a:buSzPct val="100000"/>
              <a:buFont typeface="Wingdings" pitchFamily="2" charset="2"/>
              <a:buChar char="ü"/>
            </a:pPr>
            <a:r>
              <a:rPr lang="es-CO" sz="1700" dirty="0"/>
              <a:t>Reportar </a:t>
            </a:r>
            <a:r>
              <a:rPr lang="es-CO" sz="1700" dirty="0"/>
              <a:t>los movimientos de los productos por medio del inventario. </a:t>
            </a:r>
          </a:p>
        </p:txBody>
      </p:sp>
      <p:pic>
        <p:nvPicPr>
          <p:cNvPr id="3078" name="Picture 6" descr="Resultado de imagen para objetivos animados"/>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198" b="98626" l="9626" r="100000">
                        <a14:foregroundMark x1="33690" y1="80220" x2="33690" y2="80220"/>
                      </a14:backgroundRemoval>
                    </a14:imgEffect>
                  </a14:imgLayer>
                </a14:imgProps>
              </a:ext>
              <a:ext uri="{28A0092B-C50C-407E-A947-70E740481C1C}">
                <a14:useLocalDpi xmlns:a14="http://schemas.microsoft.com/office/drawing/2010/main" val="0"/>
              </a:ext>
            </a:extLst>
          </a:blip>
          <a:srcRect/>
          <a:stretch>
            <a:fillRect/>
          </a:stretch>
        </p:blipFill>
        <p:spPr bwMode="auto">
          <a:xfrm>
            <a:off x="1028764" y="512344"/>
            <a:ext cx="1368152" cy="133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022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75856" y="980728"/>
            <a:ext cx="2736304" cy="504056"/>
          </a:xfrm>
        </p:spPr>
        <p:txBody>
          <a:bodyPr>
            <a:normAutofit/>
          </a:bodyPr>
          <a:lstStyle/>
          <a:p>
            <a:r>
              <a:rPr lang="es-CO" sz="2900" dirty="0" smtClean="0"/>
              <a:t>Justificación </a:t>
            </a:r>
            <a:endParaRPr lang="es-CO" sz="2900" dirty="0"/>
          </a:p>
        </p:txBody>
      </p:sp>
      <p:sp>
        <p:nvSpPr>
          <p:cNvPr id="3" name="2 Marcador de contenido"/>
          <p:cNvSpPr>
            <a:spLocks noGrp="1"/>
          </p:cNvSpPr>
          <p:nvPr>
            <p:ph idx="1"/>
          </p:nvPr>
        </p:nvSpPr>
        <p:spPr>
          <a:xfrm>
            <a:off x="1403648" y="1988841"/>
            <a:ext cx="6656901" cy="1800199"/>
          </a:xfrm>
        </p:spPr>
        <p:txBody>
          <a:bodyPr>
            <a:normAutofit fontScale="85000" lnSpcReduction="10000"/>
          </a:bodyPr>
          <a:lstStyle/>
          <a:p>
            <a:pPr marL="0" indent="0" algn="just">
              <a:buNone/>
            </a:pPr>
            <a:r>
              <a:rPr lang="es-CO" dirty="0" smtClean="0"/>
              <a:t>Los </a:t>
            </a:r>
            <a:r>
              <a:rPr lang="es-CO" dirty="0"/>
              <a:t>procesos sistematizados o automatizados son factores de vital importancia en la implementación de los inventarios, dado que el uso efectivo de una herramienta tecnológica que brinda un claro y eficaz balance del flujo de la organización, ahornado tiempo y dinero en base a la implementación de un personal capacitado.</a:t>
            </a:r>
          </a:p>
          <a:p>
            <a:endParaRPr lang="es-CO" dirty="0"/>
          </a:p>
        </p:txBody>
      </p:sp>
      <p:pic>
        <p:nvPicPr>
          <p:cNvPr id="4098" name="Picture 2" descr="Resultado de imagen para justificacion animado"/>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1753" l="3846" r="96154"/>
                    </a14:imgEffect>
                  </a14:imgLayer>
                </a14:imgProps>
              </a:ext>
              <a:ext uri="{28A0092B-C50C-407E-A947-70E740481C1C}">
                <a14:useLocalDpi xmlns:a14="http://schemas.microsoft.com/office/drawing/2010/main" val="0"/>
              </a:ext>
            </a:extLst>
          </a:blip>
          <a:srcRect/>
          <a:stretch>
            <a:fillRect/>
          </a:stretch>
        </p:blipFill>
        <p:spPr bwMode="auto">
          <a:xfrm>
            <a:off x="6588224" y="404664"/>
            <a:ext cx="1944216" cy="145068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n para justificacion animado"/>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100000" l="10000" r="96667">
                        <a14:foregroundMark x1="59000" y1="80333" x2="57333" y2="76000"/>
                        <a14:foregroundMark x1="63667" y1="80000" x2="57000" y2="71667"/>
                      </a14:backgroundRemoval>
                    </a14:imgEffect>
                  </a14:imgLayer>
                </a14:imgProps>
              </a:ext>
              <a:ext uri="{28A0092B-C50C-407E-A947-70E740481C1C}">
                <a14:useLocalDpi xmlns:a14="http://schemas.microsoft.com/office/drawing/2010/main" val="0"/>
              </a:ext>
            </a:extLst>
          </a:blip>
          <a:srcRect/>
          <a:stretch>
            <a:fillRect/>
          </a:stretch>
        </p:blipFill>
        <p:spPr bwMode="auto">
          <a:xfrm>
            <a:off x="6444208" y="3861048"/>
            <a:ext cx="2857500" cy="3145532"/>
          </a:xfrm>
          <a:prstGeom prst="rect">
            <a:avLst/>
          </a:prstGeom>
          <a:noFill/>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1403648" y="3573016"/>
            <a:ext cx="5400600" cy="2585323"/>
          </a:xfrm>
          <a:prstGeom prst="rect">
            <a:avLst/>
          </a:prstGeom>
          <a:noFill/>
        </p:spPr>
        <p:txBody>
          <a:bodyPr wrap="square" rtlCol="0">
            <a:spAutoFit/>
          </a:bodyPr>
          <a:lstStyle/>
          <a:p>
            <a:r>
              <a:rPr lang="es-CO" dirty="0"/>
              <a:t>La base total de la empresa intervenida es la comercialización de los productos que entran y salen, por ello la correcta y velos interpretación del inventario de la organización. El manejo adecuado del inventario con la herramienta diseñada brinda como principal característica el control comercial oportuno de los productos, así como también dar un reporte claro y veras al finalizar el periodo de finido por el usuario.</a:t>
            </a:r>
          </a:p>
          <a:p>
            <a:endParaRPr lang="es-CO" dirty="0"/>
          </a:p>
        </p:txBody>
      </p:sp>
    </p:spTree>
    <p:extLst>
      <p:ext uri="{BB962C8B-B14F-4D97-AF65-F5344CB8AC3E}">
        <p14:creationId xmlns:p14="http://schemas.microsoft.com/office/powerpoint/2010/main" val="328228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63689" y="1179997"/>
            <a:ext cx="5976664" cy="720080"/>
          </a:xfrm>
        </p:spPr>
        <p:txBody>
          <a:bodyPr>
            <a:normAutofit/>
          </a:bodyPr>
          <a:lstStyle/>
          <a:p>
            <a:r>
              <a:rPr lang="es-CO" sz="2900" dirty="0"/>
              <a:t>Recolección de </a:t>
            </a:r>
            <a:r>
              <a:rPr lang="es-CO" sz="2900" dirty="0" smtClean="0"/>
              <a:t>información</a:t>
            </a:r>
            <a:endParaRPr lang="es-CO" sz="29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988840"/>
            <a:ext cx="4824536" cy="4522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descr="Imagen relacionada"/>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744" b="99521" l="3355" r="100000"/>
                    </a14:imgEffect>
                  </a14:imgLayer>
                </a14:imgProps>
              </a:ext>
              <a:ext uri="{28A0092B-C50C-407E-A947-70E740481C1C}">
                <a14:useLocalDpi xmlns:a14="http://schemas.microsoft.com/office/drawing/2010/main" val="0"/>
              </a:ext>
            </a:extLst>
          </a:blip>
          <a:srcRect/>
          <a:stretch>
            <a:fillRect/>
          </a:stretch>
        </p:blipFill>
        <p:spPr bwMode="auto">
          <a:xfrm>
            <a:off x="16986" y="2550581"/>
            <a:ext cx="3960440" cy="39604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n relacionada"/>
          <p:cNvPicPr>
            <a:picLocks noChangeAspect="1" noChangeArrowheads="1"/>
          </p:cNvPicPr>
          <p:nvPr/>
        </p:nvPicPr>
        <p:blipFill>
          <a:blip r:embed="rId5">
            <a:extLst>
              <a:ext uri="{BEBA8EAE-BF5A-486C-A8C5-ECC9F3942E4B}">
                <a14:imgProps xmlns:a14="http://schemas.microsoft.com/office/drawing/2010/main">
                  <a14:imgLayer r:embed="rId4">
                    <a14:imgEffect>
                      <a14:backgroundRemoval t="9585" b="99840" l="53994" r="96486"/>
                    </a14:imgEffect>
                  </a14:imgLayer>
                </a14:imgProps>
              </a:ext>
              <a:ext uri="{28A0092B-C50C-407E-A947-70E740481C1C}">
                <a14:useLocalDpi xmlns:a14="http://schemas.microsoft.com/office/drawing/2010/main" val="0"/>
              </a:ext>
            </a:extLst>
          </a:blip>
          <a:srcRect/>
          <a:stretch>
            <a:fillRect/>
          </a:stretch>
        </p:blipFill>
        <p:spPr bwMode="auto">
          <a:xfrm>
            <a:off x="4831035" y="1924195"/>
            <a:ext cx="4522490" cy="452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8810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Gallery" id="{BBFCD31E-59A1-489D-B089-A3EAD7CAE12E}" vid="{F5E91637-A7B6-4E27-B710-77DA7014EE1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TM10001114[[fn=Galería]]</Template>
  <TotalTime>340</TotalTime>
  <Words>1097</Words>
  <Application>Microsoft Office PowerPoint</Application>
  <PresentationFormat>Presentación en pantalla (4:3)</PresentationFormat>
  <Paragraphs>163</Paragraphs>
  <Slides>30</Slides>
  <Notes>1</Notes>
  <HiddenSlides>0</HiddenSlides>
  <MMClips>0</MMClips>
  <ScaleCrop>false</ScaleCrop>
  <HeadingPairs>
    <vt:vector size="4" baseType="variant">
      <vt:variant>
        <vt:lpstr>Tema</vt:lpstr>
      </vt:variant>
      <vt:variant>
        <vt:i4>1</vt:i4>
      </vt:variant>
      <vt:variant>
        <vt:lpstr>Títulos de diapositiva</vt:lpstr>
      </vt:variant>
      <vt:variant>
        <vt:i4>30</vt:i4>
      </vt:variant>
    </vt:vector>
  </HeadingPairs>
  <TitlesOfParts>
    <vt:vector size="31" baseType="lpstr">
      <vt:lpstr>Gallery</vt:lpstr>
      <vt:lpstr>ADSI    Haiber Ávila  Felipe Sotomayor   Tema  proyector formativo    sede Colombia  (Sena) </vt:lpstr>
      <vt:lpstr>Presentación de PowerPoint</vt:lpstr>
      <vt:lpstr>Objetivos generales </vt:lpstr>
      <vt:lpstr>Objetivos específicos </vt:lpstr>
      <vt:lpstr>Planteamiento del problema </vt:lpstr>
      <vt:lpstr>Pregunta problemática </vt:lpstr>
      <vt:lpstr> Alcance del proyecto</vt:lpstr>
      <vt:lpstr>Justificación </vt:lpstr>
      <vt:lpstr>Recolección de información</vt:lpstr>
      <vt:lpstr>Técnicas de recolección de información</vt:lpstr>
      <vt:lpstr>variables de negociación </vt:lpstr>
      <vt:lpstr>Proceso de análisis de interpretación de datos </vt:lpstr>
      <vt:lpstr>Variables de decisión</vt:lpstr>
      <vt:lpstr>Mapas de proceso </vt:lpstr>
      <vt:lpstr>Bpmn Entrada </vt:lpstr>
      <vt:lpstr>Bpmn reportes</vt:lpstr>
      <vt:lpstr>Bpmn  salida</vt:lpstr>
      <vt:lpstr>Requisitos Funcionales  </vt:lpstr>
      <vt:lpstr>Presentación de PowerPoint</vt:lpstr>
      <vt:lpstr>Presentación de PowerPoint</vt:lpstr>
      <vt:lpstr>Presentación de PowerPoint</vt:lpstr>
      <vt:lpstr>Presentación de PowerPoint</vt:lpstr>
      <vt:lpstr>Referencias no funcionales </vt:lpstr>
      <vt:lpstr>Presentación de PowerPoint</vt:lpstr>
      <vt:lpstr>Presentación de PowerPoint</vt:lpstr>
      <vt:lpstr>Presentación de PowerPoint</vt:lpstr>
      <vt:lpstr>Presentación de PowerPoint</vt:lpstr>
      <vt:lpstr>Presentación de PowerPoint</vt:lpstr>
      <vt:lpstr>Presentación de PowerPoint</vt:lpstr>
      <vt:lpstr>Gracias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ADSI  Andrés Cristancho  Milton Araque  Haber Ávila  Felipe Sotomayor  Tema  proyector formativo    sede Colombia (Sena)</dc:title>
  <dc:creator>ACER</dc:creator>
  <cp:lastModifiedBy>ACER</cp:lastModifiedBy>
  <cp:revision>32</cp:revision>
  <dcterms:created xsi:type="dcterms:W3CDTF">2019-05-29T13:38:16Z</dcterms:created>
  <dcterms:modified xsi:type="dcterms:W3CDTF">2019-06-10T01:11:20Z</dcterms:modified>
</cp:coreProperties>
</file>